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9" r:id="rId27"/>
    <p:sldId id="290" r:id="rId28"/>
    <p:sldId id="291" r:id="rId29"/>
    <p:sldId id="292" r:id="rId30"/>
    <p:sldId id="293" r:id="rId31"/>
    <p:sldId id="296" r:id="rId32"/>
    <p:sldId id="294" r:id="rId33"/>
    <p:sldId id="295" r:id="rId34"/>
    <p:sldId id="297" r:id="rId35"/>
    <p:sldId id="298" r:id="rId36"/>
    <p:sldId id="299" r:id="rId37"/>
    <p:sldId id="300" r:id="rId38"/>
    <p:sldId id="301" r:id="rId39"/>
    <p:sldId id="302" r:id="rId40"/>
    <p:sldId id="282" r:id="rId41"/>
    <p:sldId id="283" r:id="rId42"/>
    <p:sldId id="284" r:id="rId43"/>
    <p:sldId id="285" r:id="rId44"/>
    <p:sldId id="287" r:id="rId45"/>
    <p:sldId id="288" r:id="rId46"/>
    <p:sldId id="304" r:id="rId47"/>
    <p:sldId id="303" r:id="rId48"/>
    <p:sldId id="305" r:id="rId49"/>
    <p:sldId id="306" r:id="rId50"/>
    <p:sldId id="308" r:id="rId51"/>
    <p:sldId id="307" r:id="rId52"/>
    <p:sldId id="309" r:id="rId53"/>
    <p:sldId id="286"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53" autoAdjust="0"/>
    <p:restoredTop sz="94660"/>
  </p:normalViewPr>
  <p:slideViewPr>
    <p:cSldViewPr>
      <p:cViewPr varScale="1">
        <p:scale>
          <a:sx n="85" d="100"/>
          <a:sy n="85" d="100"/>
        </p:scale>
        <p:origin x="-15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FE09E6-6802-4FDD-B880-B73A88FC5033}" type="datetimeFigureOut">
              <a:rPr lang="en-US" smtClean="0"/>
              <a:t>6/19/2024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DFC3FF-012D-4DD7-9D4A-09443F9CEC5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DFC3FF-012D-4DD7-9D4A-09443F9CEC5F}"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407FC9D-C975-40E2-953C-7C3C45D2A388}" type="datetimeFigureOut">
              <a:rPr lang="en-US" smtClean="0"/>
              <a:pPr/>
              <a:t>6/19/2024</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D08164F-5889-4117-B15D-563D68D3492B}"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407FC9D-C975-40E2-953C-7C3C45D2A388}" type="datetimeFigureOut">
              <a:rPr lang="en-US" smtClean="0"/>
              <a:pPr/>
              <a:t>6/19/2024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2D08164F-5889-4117-B15D-563D68D3492B}"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407FC9D-C975-40E2-953C-7C3C45D2A388}" type="datetimeFigureOut">
              <a:rPr lang="en-US" smtClean="0"/>
              <a:pPr/>
              <a:t>6/19/2024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2D08164F-5889-4117-B15D-563D68D3492B}"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407FC9D-C975-40E2-953C-7C3C45D2A388}" type="datetimeFigureOut">
              <a:rPr lang="en-US" smtClean="0"/>
              <a:pPr/>
              <a:t>6/19/2024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2D08164F-5889-4117-B15D-563D68D3492B}" type="slidenum">
              <a:rPr lang="en-IN" smtClean="0"/>
              <a:pPr/>
              <a:t>‹#›</a:t>
            </a:fld>
            <a:endParaRPr lang="en-IN"/>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407FC9D-C975-40E2-953C-7C3C45D2A388}" type="datetimeFigureOut">
              <a:rPr lang="en-US" smtClean="0"/>
              <a:pPr/>
              <a:t>6/19/2024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2D08164F-5889-4117-B15D-563D68D3492B}" type="slidenum">
              <a:rPr lang="en-IN" smtClean="0"/>
              <a:pPr/>
              <a:t>‹#›</a:t>
            </a:fld>
            <a:endParaRPr lang="en-IN"/>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407FC9D-C975-40E2-953C-7C3C45D2A388}" type="datetimeFigureOut">
              <a:rPr lang="en-US" smtClean="0"/>
              <a:pPr/>
              <a:t>6/19/2024</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2D08164F-5889-4117-B15D-563D68D3492B}" type="slidenum">
              <a:rPr lang="en-IN" smtClean="0"/>
              <a:pPr/>
              <a:t>‹#›</a:t>
            </a:fld>
            <a:endParaRPr lang="en-IN"/>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407FC9D-C975-40E2-953C-7C3C45D2A388}" type="datetimeFigureOut">
              <a:rPr lang="en-US" smtClean="0"/>
              <a:pPr/>
              <a:t>6/19/2024</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2D08164F-5889-4117-B15D-563D68D3492B}"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407FC9D-C975-40E2-953C-7C3C45D2A388}" type="datetimeFigureOut">
              <a:rPr lang="en-US" smtClean="0"/>
              <a:pPr/>
              <a:t>6/19/2024</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2D08164F-5889-4117-B15D-563D68D3492B}" type="slidenum">
              <a:rPr lang="en-IN" smtClean="0"/>
              <a:pPr/>
              <a:t>‹#›</a:t>
            </a:fld>
            <a:endParaRPr lang="en-IN"/>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407FC9D-C975-40E2-953C-7C3C45D2A388}" type="datetimeFigureOut">
              <a:rPr lang="en-US" smtClean="0"/>
              <a:pPr/>
              <a:t>6/19/2024</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2D08164F-5889-4117-B15D-563D68D3492B}"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407FC9D-C975-40E2-953C-7C3C45D2A388}" type="datetimeFigureOut">
              <a:rPr lang="en-US" smtClean="0"/>
              <a:pPr/>
              <a:t>6/19/2024</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2D08164F-5889-4117-B15D-563D68D3492B}"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407FC9D-C975-40E2-953C-7C3C45D2A388}" type="datetimeFigureOut">
              <a:rPr lang="en-US" smtClean="0"/>
              <a:pPr/>
              <a:t>6/19/2024</a:t>
            </a:fld>
            <a:endParaRPr lang="en-IN"/>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D08164F-5889-4117-B15D-563D68D3492B}" type="slidenum">
              <a:rPr lang="en-IN" smtClean="0"/>
              <a:pPr/>
              <a:t>‹#›</a:t>
            </a:fld>
            <a:endParaRPr lang="en-IN"/>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407FC9D-C975-40E2-953C-7C3C45D2A388}" type="datetimeFigureOut">
              <a:rPr lang="en-US" smtClean="0"/>
              <a:pPr/>
              <a:t>6/19/2024</a:t>
            </a:fld>
            <a:endParaRPr lang="en-IN"/>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N"/>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D08164F-5889-4117-B15D-563D68D3492B}"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857232"/>
            <a:ext cx="7772400" cy="1829761"/>
          </a:xfrm>
        </p:spPr>
        <p:txBody>
          <a:bodyPr/>
          <a:lstStyle/>
          <a:p>
            <a:r>
              <a:rPr lang="en-IN" dirty="0" smtClean="0"/>
              <a:t>Muscle fiber </a:t>
            </a:r>
            <a:endParaRPr lang="en-IN" dirty="0"/>
          </a:p>
        </p:txBody>
      </p:sp>
      <p:sp>
        <p:nvSpPr>
          <p:cNvPr id="3" name="Subtitle 2"/>
          <p:cNvSpPr>
            <a:spLocks noGrp="1"/>
          </p:cNvSpPr>
          <p:nvPr>
            <p:ph type="subTitle" idx="1"/>
          </p:nvPr>
        </p:nvSpPr>
        <p:spPr>
          <a:xfrm>
            <a:off x="3786182" y="3500438"/>
            <a:ext cx="6572296" cy="1199704"/>
          </a:xfrm>
        </p:spPr>
        <p:txBody>
          <a:bodyPr>
            <a:normAutofit fontScale="70000" lnSpcReduction="20000"/>
          </a:bodyPr>
          <a:lstStyle/>
          <a:p>
            <a:pPr algn="ctr"/>
            <a:r>
              <a:rPr lang="en-IN" dirty="0" smtClean="0">
                <a:latin typeface="Times New Roman" pitchFamily="18" charset="0"/>
                <a:cs typeface="Times New Roman" pitchFamily="18" charset="0"/>
              </a:rPr>
              <a:t>Dr Payal Dhawale</a:t>
            </a:r>
          </a:p>
          <a:p>
            <a:pPr algn="ctr"/>
            <a:r>
              <a:rPr lang="en-IN" dirty="0" smtClean="0">
                <a:latin typeface="Times New Roman" pitchFamily="18" charset="0"/>
                <a:cs typeface="Times New Roman" pitchFamily="18" charset="0"/>
              </a:rPr>
              <a:t>Dept. Of Sports Physiotherapy</a:t>
            </a:r>
          </a:p>
          <a:p>
            <a:pPr algn="ctr"/>
            <a:r>
              <a:rPr lang="en-IN" dirty="0" smtClean="0">
                <a:latin typeface="Times New Roman" pitchFamily="18" charset="0"/>
                <a:cs typeface="Times New Roman" pitchFamily="18" charset="0"/>
              </a:rPr>
              <a:t>MGM Institute Of Physiotherapy</a:t>
            </a:r>
          </a:p>
          <a:p>
            <a:pPr algn="ctr"/>
            <a:r>
              <a:rPr lang="en-IN" dirty="0" smtClean="0">
                <a:latin typeface="Times New Roman" pitchFamily="18" charset="0"/>
                <a:cs typeface="Times New Roman" pitchFamily="18" charset="0"/>
              </a:rPr>
              <a:t>Chh. Sambhajinagar</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latin typeface="Times New Roman" pitchFamily="18" charset="0"/>
                <a:cs typeface="Times New Roman" pitchFamily="18" charset="0"/>
              </a:rPr>
              <a:t>Interaction between the thick and thin filaments of the </a:t>
            </a:r>
            <a:r>
              <a:rPr lang="en-US" sz="2800" dirty="0" err="1" smtClean="0">
                <a:latin typeface="Times New Roman" pitchFamily="18" charset="0"/>
                <a:cs typeface="Times New Roman" pitchFamily="18" charset="0"/>
              </a:rPr>
              <a:t>sarcomere</a:t>
            </a:r>
            <a:r>
              <a:rPr lang="en-US" sz="2800" dirty="0" smtClean="0">
                <a:latin typeface="Times New Roman" pitchFamily="18" charset="0"/>
                <a:cs typeface="Times New Roman" pitchFamily="18" charset="0"/>
              </a:rPr>
              <a:t> leading to muscle contraction is initiated by the arrival of a nerve impulse at the motor end plate, which evokes an electric impulse, or </a:t>
            </a:r>
            <a:r>
              <a:rPr lang="en-US" sz="2800" b="1" dirty="0" smtClean="0">
                <a:latin typeface="Times New Roman" pitchFamily="18" charset="0"/>
                <a:cs typeface="Times New Roman" pitchFamily="18" charset="0"/>
              </a:rPr>
              <a:t>action potential, </a:t>
            </a:r>
            <a:r>
              <a:rPr lang="en-US" sz="2800" dirty="0" smtClean="0">
                <a:latin typeface="Times New Roman" pitchFamily="18" charset="0"/>
                <a:cs typeface="Times New Roman" pitchFamily="18" charset="0"/>
              </a:rPr>
              <a:t>that travels along the muscle fiber.</a:t>
            </a:r>
          </a:p>
          <a:p>
            <a:pPr>
              <a:buNone/>
            </a:pPr>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endParaRPr lang="en-IN" dirty="0"/>
          </a:p>
        </p:txBody>
      </p:sp>
      <p:sp>
        <p:nvSpPr>
          <p:cNvPr id="3" name="Title 2"/>
          <p:cNvSpPr>
            <a:spLocks noGrp="1"/>
          </p:cNvSpPr>
          <p:nvPr>
            <p:ph type="title"/>
          </p:nvPr>
        </p:nvSpPr>
        <p:spPr/>
        <p:txBody>
          <a:bodyPr/>
          <a:lstStyle/>
          <a:p>
            <a:r>
              <a:rPr lang="en-US" sz="4400" dirty="0" smtClean="0">
                <a:solidFill>
                  <a:schemeClr val="accent1">
                    <a:lumMod val="75000"/>
                  </a:schemeClr>
                </a:solidFill>
              </a:rPr>
              <a:t>Cross-Bridge Interaction</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latin typeface="Times New Roman" pitchFamily="18" charset="0"/>
                <a:cs typeface="Times New Roman" pitchFamily="18" charset="0"/>
              </a:rPr>
              <a:t>The action potential initiates the release of calcium ions, which cause </a:t>
            </a:r>
            <a:r>
              <a:rPr lang="en-US" sz="2400" dirty="0" err="1" smtClean="0">
                <a:latin typeface="Times New Roman" pitchFamily="18" charset="0"/>
                <a:cs typeface="Times New Roman" pitchFamily="18" charset="0"/>
              </a:rPr>
              <a:t>troponin</a:t>
            </a:r>
            <a:r>
              <a:rPr lang="en-US" sz="2400" dirty="0" smtClean="0">
                <a:latin typeface="Times New Roman" pitchFamily="18" charset="0"/>
                <a:cs typeface="Times New Roman" pitchFamily="18" charset="0"/>
              </a:rPr>
              <a:t> to reposition the </a:t>
            </a:r>
            <a:r>
              <a:rPr lang="en-US" sz="2400" dirty="0" err="1" smtClean="0">
                <a:latin typeface="Times New Roman" pitchFamily="18" charset="0"/>
                <a:cs typeface="Times New Roman" pitchFamily="18" charset="0"/>
              </a:rPr>
              <a:t>tropomyosin</a:t>
            </a:r>
            <a:r>
              <a:rPr lang="en-US" sz="2400" dirty="0" smtClean="0">
                <a:latin typeface="Times New Roman" pitchFamily="18" charset="0"/>
                <a:cs typeface="Times New Roman" pitchFamily="18" charset="0"/>
              </a:rPr>
              <a:t> molecules so that receptor sites on the </a:t>
            </a:r>
            <a:r>
              <a:rPr lang="en-US" sz="2400" dirty="0" err="1" smtClean="0">
                <a:latin typeface="Times New Roman" pitchFamily="18" charset="0"/>
                <a:cs typeface="Times New Roman" pitchFamily="18" charset="0"/>
              </a:rPr>
              <a:t>actin</a:t>
            </a:r>
            <a:r>
              <a:rPr lang="en-US" sz="2400" dirty="0" smtClean="0">
                <a:latin typeface="Times New Roman" pitchFamily="18" charset="0"/>
                <a:cs typeface="Times New Roman" pitchFamily="18" charset="0"/>
              </a:rPr>
              <a:t> are free and the head groups of the myosin can bind with </a:t>
            </a:r>
            <a:r>
              <a:rPr lang="en-US" sz="2400" dirty="0" err="1" smtClean="0">
                <a:latin typeface="Times New Roman" pitchFamily="18" charset="0"/>
                <a:cs typeface="Times New Roman" pitchFamily="18" charset="0"/>
              </a:rPr>
              <a:t>actin</a:t>
            </a:r>
            <a:r>
              <a:rPr lang="en-US" sz="2400" dirty="0" smtClean="0">
                <a:latin typeface="Times New Roman" pitchFamily="18" charset="0"/>
                <a:cs typeface="Times New Roman" pitchFamily="18" charset="0"/>
              </a:rPr>
              <a:t>.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This bonding of filaments is called a </a:t>
            </a:r>
            <a:r>
              <a:rPr lang="en-US" sz="2400" b="1" dirty="0" smtClean="0">
                <a:latin typeface="Times New Roman" pitchFamily="18" charset="0"/>
                <a:cs typeface="Times New Roman" pitchFamily="18" charset="0"/>
              </a:rPr>
              <a:t>cross-bridge</a:t>
            </a:r>
            <a:endParaRPr lang="en-IN" dirty="0"/>
          </a:p>
        </p:txBody>
      </p:sp>
      <p:sp>
        <p:nvSpPr>
          <p:cNvPr id="3" name="Title 2"/>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Types of Muscle Contraction</a:t>
            </a:r>
            <a:endParaRPr lang="en-IN" dirty="0"/>
          </a:p>
        </p:txBody>
      </p:sp>
      <p:pic>
        <p:nvPicPr>
          <p:cNvPr id="4" name="Picture 2"/>
          <p:cNvPicPr>
            <a:picLocks noGrp="1" noChangeAspect="1" noChangeArrowheads="1"/>
          </p:cNvPicPr>
          <p:nvPr>
            <p:ph idx="1"/>
          </p:nvPr>
        </p:nvPicPr>
        <p:blipFill>
          <a:blip r:embed="rId2"/>
          <a:srcRect/>
          <a:stretch>
            <a:fillRect/>
          </a:stretch>
        </p:blipFill>
        <p:spPr bwMode="auto">
          <a:xfrm>
            <a:off x="1604952" y="2643182"/>
            <a:ext cx="5324502" cy="2731400"/>
          </a:xfrm>
          <a:prstGeom prst="rect">
            <a:avLst/>
          </a:prstGeom>
          <a:noFill/>
          <a:ln w="9525">
            <a:noFill/>
            <a:miter lim="800000"/>
            <a:headEnd/>
            <a:tailEnd/>
          </a:ln>
          <a:effectLst/>
        </p:spPr>
      </p:pic>
      <p:sp>
        <p:nvSpPr>
          <p:cNvPr id="5" name="Rectangle 4"/>
          <p:cNvSpPr/>
          <p:nvPr/>
        </p:nvSpPr>
        <p:spPr>
          <a:xfrm>
            <a:off x="142844" y="1928803"/>
            <a:ext cx="8572560" cy="707886"/>
          </a:xfrm>
          <a:prstGeom prst="rect">
            <a:avLst/>
          </a:prstGeom>
        </p:spPr>
        <p:txBody>
          <a:bodyPr wrap="square">
            <a:spAutoFit/>
          </a:bodyPr>
          <a:lstStyle/>
          <a:p>
            <a:pPr algn="just"/>
            <a:r>
              <a:rPr lang="en-IN" sz="2000" dirty="0"/>
              <a:t>Types of muscle contraction from the </a:t>
            </a:r>
            <a:r>
              <a:rPr lang="en-IN" sz="2000" dirty="0" smtClean="0"/>
              <a:t>perspective of </a:t>
            </a:r>
            <a:r>
              <a:rPr lang="en-IN" sz="2000" dirty="0"/>
              <a:t>change (or lack of change) in </a:t>
            </a:r>
            <a:r>
              <a:rPr lang="en-IN" sz="2000" dirty="0" err="1"/>
              <a:t>sarcomere</a:t>
            </a:r>
            <a:r>
              <a:rPr lang="en-IN" sz="2000" dirty="0"/>
              <a:t> length during </a:t>
            </a:r>
            <a:r>
              <a:rPr lang="en-IN" sz="2000" dirty="0" smtClean="0"/>
              <a:t>the contraction</a:t>
            </a:r>
            <a:r>
              <a:rPr lang="en-IN" sz="2000" dirty="0"/>
              <a:t>.</a:t>
            </a:r>
          </a:p>
        </p:txBody>
      </p:sp>
      <p:sp>
        <p:nvSpPr>
          <p:cNvPr id="6" name="Rectangle 5"/>
          <p:cNvSpPr/>
          <p:nvPr/>
        </p:nvSpPr>
        <p:spPr>
          <a:xfrm>
            <a:off x="2000248" y="5631436"/>
            <a:ext cx="5643586" cy="369332"/>
          </a:xfrm>
          <a:prstGeom prst="rect">
            <a:avLst/>
          </a:prstGeom>
        </p:spPr>
        <p:txBody>
          <a:bodyPr wrap="square">
            <a:spAutoFit/>
          </a:bodyPr>
          <a:lstStyle/>
          <a:p>
            <a:r>
              <a:rPr lang="en-IN" dirty="0"/>
              <a:t>Isometric contraction with no change in length.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4" name="Picture 2"/>
          <p:cNvPicPr>
            <a:picLocks noGrp="1" noChangeAspect="1" noChangeArrowheads="1"/>
          </p:cNvPicPr>
          <p:nvPr>
            <p:ph idx="1"/>
          </p:nvPr>
        </p:nvPicPr>
        <p:blipFill>
          <a:blip r:embed="rId2"/>
          <a:srcRect/>
          <a:stretch>
            <a:fillRect/>
          </a:stretch>
        </p:blipFill>
        <p:spPr bwMode="auto">
          <a:xfrm>
            <a:off x="1924825" y="1571612"/>
            <a:ext cx="4933191" cy="2443966"/>
          </a:xfrm>
          <a:prstGeom prst="rect">
            <a:avLst/>
          </a:prstGeom>
          <a:noFill/>
          <a:ln w="9525">
            <a:noFill/>
            <a:miter lim="800000"/>
            <a:headEnd/>
            <a:tailEnd/>
          </a:ln>
          <a:effectLst/>
        </p:spPr>
      </p:pic>
      <p:sp>
        <p:nvSpPr>
          <p:cNvPr id="5" name="Rectangle 4"/>
          <p:cNvSpPr/>
          <p:nvPr/>
        </p:nvSpPr>
        <p:spPr>
          <a:xfrm>
            <a:off x="2214562" y="4559866"/>
            <a:ext cx="5643586" cy="369332"/>
          </a:xfrm>
          <a:prstGeom prst="rect">
            <a:avLst/>
          </a:prstGeom>
        </p:spPr>
        <p:txBody>
          <a:bodyPr wrap="square">
            <a:spAutoFit/>
          </a:bodyPr>
          <a:lstStyle/>
          <a:p>
            <a:r>
              <a:rPr lang="en-IN" dirty="0"/>
              <a:t>Concentric or shortening </a:t>
            </a:r>
            <a:r>
              <a:rPr lang="en-IN" dirty="0" smtClean="0"/>
              <a:t>muscle contraction</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4" name="Picture 2"/>
          <p:cNvPicPr>
            <a:picLocks noGrp="1" noChangeAspect="1" noChangeArrowheads="1"/>
          </p:cNvPicPr>
          <p:nvPr>
            <p:ph idx="1"/>
          </p:nvPr>
        </p:nvPicPr>
        <p:blipFill>
          <a:blip r:embed="rId2"/>
          <a:srcRect/>
          <a:stretch>
            <a:fillRect/>
          </a:stretch>
        </p:blipFill>
        <p:spPr bwMode="auto">
          <a:xfrm>
            <a:off x="2024055" y="1991584"/>
            <a:ext cx="4691085" cy="2557398"/>
          </a:xfrm>
          <a:prstGeom prst="rect">
            <a:avLst/>
          </a:prstGeom>
          <a:noFill/>
          <a:ln w="9525">
            <a:noFill/>
            <a:miter lim="800000"/>
            <a:headEnd/>
            <a:tailEnd/>
          </a:ln>
          <a:effectLst/>
        </p:spPr>
      </p:pic>
      <p:sp>
        <p:nvSpPr>
          <p:cNvPr id="5" name="Rectangle 4"/>
          <p:cNvSpPr/>
          <p:nvPr/>
        </p:nvSpPr>
        <p:spPr>
          <a:xfrm>
            <a:off x="1714496" y="5059932"/>
            <a:ext cx="6215090" cy="369332"/>
          </a:xfrm>
          <a:prstGeom prst="rect">
            <a:avLst/>
          </a:prstGeom>
        </p:spPr>
        <p:txBody>
          <a:bodyPr wrap="square">
            <a:spAutoFit/>
          </a:bodyPr>
          <a:lstStyle/>
          <a:p>
            <a:r>
              <a:rPr lang="en-IN" dirty="0"/>
              <a:t>Eccentric </a:t>
            </a:r>
            <a:r>
              <a:rPr lang="en-IN" dirty="0" smtClean="0"/>
              <a:t>or lengthening </a:t>
            </a:r>
            <a:r>
              <a:rPr lang="en-IN" dirty="0"/>
              <a:t>muscle contraction.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buNone/>
            </a:pPr>
            <a:r>
              <a:rPr lang="en-US" b="1" dirty="0" smtClean="0"/>
              <a:t>Organization of the Motor Unit</a:t>
            </a:r>
          </a:p>
          <a:p>
            <a:pPr algn="just"/>
            <a:endParaRPr lang="en-US" dirty="0" smtClean="0"/>
          </a:p>
          <a:p>
            <a:pPr algn="just"/>
            <a:r>
              <a:rPr lang="en-US" dirty="0" smtClean="0"/>
              <a:t>Although the </a:t>
            </a:r>
            <a:r>
              <a:rPr lang="en-US" dirty="0" err="1" smtClean="0"/>
              <a:t>sarcomere</a:t>
            </a:r>
            <a:r>
              <a:rPr lang="en-US" dirty="0" smtClean="0"/>
              <a:t> is the basic unit of tension in a muscle, it is actually part of a larger complex called the motor unit. </a:t>
            </a:r>
          </a:p>
          <a:p>
            <a:pPr algn="just"/>
            <a:endParaRPr lang="en-US" dirty="0" smtClean="0"/>
          </a:p>
          <a:p>
            <a:pPr algn="just"/>
            <a:r>
              <a:rPr lang="en-US" dirty="0" smtClean="0"/>
              <a:t>The </a:t>
            </a:r>
            <a:r>
              <a:rPr lang="en-US" b="1" dirty="0" smtClean="0"/>
              <a:t>motor unit consists of the alpha motor </a:t>
            </a:r>
            <a:r>
              <a:rPr lang="en-US" dirty="0" smtClean="0"/>
              <a:t>neuron and all of the muscle fibers it innervates. </a:t>
            </a:r>
          </a:p>
          <a:p>
            <a:pPr algn="just"/>
            <a:endParaRPr lang="en-US" dirty="0" smtClean="0"/>
          </a:p>
          <a:p>
            <a:pPr algn="just"/>
            <a:r>
              <a:rPr lang="en-US" dirty="0" smtClean="0"/>
              <a:t>The stimulus that the muscle fiber receives initiating the contractile process is transmitted through an </a:t>
            </a:r>
            <a:r>
              <a:rPr lang="en-US" b="1" dirty="0" smtClean="0"/>
              <a:t>alpha motor neuron.</a:t>
            </a:r>
            <a:endParaRPr lang="en-US" dirty="0" smtClean="0"/>
          </a:p>
          <a:p>
            <a:pPr algn="just"/>
            <a:endParaRPr lang="en-IN" dirty="0"/>
          </a:p>
        </p:txBody>
      </p:sp>
      <p:sp>
        <p:nvSpPr>
          <p:cNvPr id="3" name="Title 2"/>
          <p:cNvSpPr>
            <a:spLocks noGrp="1"/>
          </p:cNvSpPr>
          <p:nvPr>
            <p:ph type="title"/>
          </p:nvPr>
        </p:nvSpPr>
        <p:spPr/>
        <p:txBody>
          <a:bodyPr/>
          <a:lstStyle/>
          <a:p>
            <a:r>
              <a:rPr lang="en-IN" dirty="0" smtClean="0"/>
              <a:t>Motor unit </a:t>
            </a: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r>
              <a:rPr lang="en-US" dirty="0" smtClean="0"/>
              <a:t>The contraction of the entire muscle is the result of many motor units firing </a:t>
            </a:r>
            <a:r>
              <a:rPr lang="en-US" i="1" dirty="0" smtClean="0"/>
              <a:t>asynchronously and repeatedly.</a:t>
            </a:r>
          </a:p>
          <a:p>
            <a:pPr algn="just"/>
            <a:endParaRPr lang="en-US" i="1" dirty="0" smtClean="0"/>
          </a:p>
          <a:p>
            <a:pPr algn="just"/>
            <a:r>
              <a:rPr lang="en-US" i="1" dirty="0" smtClean="0"/>
              <a:t>The magnitude of the contraction of the entire muscle </a:t>
            </a:r>
            <a:r>
              <a:rPr lang="en-US" dirty="0" smtClean="0"/>
              <a:t>may be altered by changing the number of motor units that are activated or the frequency at which they are activated. </a:t>
            </a:r>
          </a:p>
          <a:p>
            <a:pPr algn="just"/>
            <a:endParaRPr lang="en-US" dirty="0" smtClean="0"/>
          </a:p>
          <a:p>
            <a:pPr algn="just"/>
            <a:r>
              <a:rPr lang="en-US" dirty="0" smtClean="0"/>
              <a:t>The number of motor units in a muscle, as well as the structure of these units, varies from muscle to muscle.</a:t>
            </a:r>
          </a:p>
          <a:p>
            <a:pPr algn="just"/>
            <a:endParaRPr lang="en-IN" dirty="0"/>
          </a:p>
        </p:txBody>
      </p:sp>
      <p:sp>
        <p:nvSpPr>
          <p:cNvPr id="3" name="Title 2"/>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z="2800" dirty="0" smtClean="0">
                <a:cs typeface="Times New Roman" pitchFamily="18" charset="0"/>
              </a:rPr>
              <a:t>This recruitment strategy is referred to as the size principle of motor unit recruitment.</a:t>
            </a:r>
          </a:p>
          <a:p>
            <a:pPr>
              <a:buNone/>
            </a:pPr>
            <a:endParaRPr lang="en-US" sz="2800" dirty="0" smtClean="0">
              <a:cs typeface="Times New Roman" pitchFamily="18" charset="0"/>
            </a:endParaRPr>
          </a:p>
          <a:p>
            <a:r>
              <a:rPr lang="en-US" sz="2800" dirty="0" smtClean="0">
                <a:cs typeface="Times New Roman" pitchFamily="18" charset="0"/>
              </a:rPr>
              <a:t>Small motor units generate less tension than do large motor units and require less energy expenditure, and therefore this recruitment strategy is thought to be energy conserving.</a:t>
            </a:r>
          </a:p>
          <a:p>
            <a:endParaRPr lang="en-US" sz="2800" dirty="0" smtClean="0">
              <a:cs typeface="Times New Roman" pitchFamily="18" charset="0"/>
            </a:endParaRPr>
          </a:p>
          <a:p>
            <a:r>
              <a:rPr lang="en-US" sz="2800" dirty="0" smtClean="0">
                <a:cs typeface="Times New Roman" pitchFamily="18" charset="0"/>
              </a:rPr>
              <a:t>If a few small motor units are capable of accomplishing the task, the recruitment of large motor units is unnecessary.</a:t>
            </a:r>
          </a:p>
          <a:p>
            <a:endParaRPr lang="en-US" sz="2800" dirty="0" smtClean="0">
              <a:cs typeface="Times New Roman" pitchFamily="18" charset="0"/>
            </a:endParaRPr>
          </a:p>
          <a:p>
            <a:r>
              <a:rPr lang="en-US" sz="2800" dirty="0" smtClean="0">
                <a:cs typeface="Times New Roman" pitchFamily="18" charset="0"/>
              </a:rPr>
              <a:t>If the task demands are such that the small motor units are unable to complete the task, larger motor units can be recruited.</a:t>
            </a:r>
          </a:p>
          <a:p>
            <a:endParaRPr lang="en-US" sz="2800" dirty="0" smtClean="0">
              <a:cs typeface="Times New Roman" pitchFamily="18" charset="0"/>
            </a:endParaRPr>
          </a:p>
          <a:p>
            <a:endParaRPr lang="en-IN" dirty="0"/>
          </a:p>
        </p:txBody>
      </p:sp>
      <p:sp>
        <p:nvSpPr>
          <p:cNvPr id="3" name="Title 2"/>
          <p:cNvSpPr>
            <a:spLocks noGrp="1"/>
          </p:cNvSpPr>
          <p:nvPr>
            <p:ph type="title"/>
          </p:nvPr>
        </p:nvSpPr>
        <p:spPr/>
        <p:txBody>
          <a:bodyPr/>
          <a:lstStyle/>
          <a:p>
            <a:r>
              <a:rPr lang="en-US" sz="4400" dirty="0" smtClean="0"/>
              <a:t>Recruitment of Motor Units</a:t>
            </a: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4" name="Picture 2"/>
          <p:cNvPicPr>
            <a:picLocks noGrp="1" noChangeAspect="1" noChangeArrowheads="1"/>
          </p:cNvPicPr>
          <p:nvPr>
            <p:ph idx="1"/>
          </p:nvPr>
        </p:nvPicPr>
        <p:blipFill>
          <a:blip r:embed="rId2"/>
          <a:srcRect/>
          <a:stretch>
            <a:fillRect/>
          </a:stretch>
        </p:blipFill>
        <p:spPr bwMode="auto">
          <a:xfrm>
            <a:off x="1495031" y="428604"/>
            <a:ext cx="6220241" cy="61437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z="2800" dirty="0" smtClean="0"/>
              <a:t>However, the recruitment strategy may be based not only on energy conservation but also on previous experience:</a:t>
            </a:r>
          </a:p>
          <a:p>
            <a:endParaRPr lang="en-US" sz="2800" dirty="0" smtClean="0"/>
          </a:p>
          <a:p>
            <a:r>
              <a:rPr lang="en-US" sz="2800" dirty="0" smtClean="0"/>
              <a:t>Nature of the task (how rapidly the muscle must respond or the anticipated magnitude of the required force)</a:t>
            </a:r>
          </a:p>
          <a:p>
            <a:endParaRPr lang="en-US" sz="2800" dirty="0" smtClean="0"/>
          </a:p>
          <a:p>
            <a:r>
              <a:rPr lang="en-US" sz="2800" dirty="0" smtClean="0"/>
              <a:t>Type of muscle action (concentric, eccentric, or isometric)</a:t>
            </a:r>
          </a:p>
          <a:p>
            <a:endParaRPr lang="en-US" sz="2800" dirty="0" smtClean="0"/>
          </a:p>
          <a:p>
            <a:r>
              <a:rPr lang="en-US" sz="2800" dirty="0" smtClean="0"/>
              <a:t>Mechanism that takes into account the actions of all muscles around a joint, including such considerations as the muscle’s mechanical advantage at a particular point in the range of motion (ROM). </a:t>
            </a:r>
          </a:p>
          <a:p>
            <a:endParaRPr lang="en-IN" dirty="0"/>
          </a:p>
        </p:txBody>
      </p:sp>
      <p:sp>
        <p:nvSpPr>
          <p:cNvPr id="3" name="Title 2"/>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r>
              <a:rPr lang="en-US" sz="2800" dirty="0" smtClean="0"/>
              <a:t>Skeletal muscles are composed of Muscle tissue (contractile) and connective tissue (</a:t>
            </a:r>
            <a:r>
              <a:rPr lang="en-US" sz="2800" dirty="0" err="1" smtClean="0"/>
              <a:t>noncontractile</a:t>
            </a:r>
            <a:r>
              <a:rPr lang="en-US" sz="2800" dirty="0" smtClean="0"/>
              <a:t>). </a:t>
            </a:r>
          </a:p>
          <a:p>
            <a:pPr algn="just">
              <a:buNone/>
            </a:pPr>
            <a:endParaRPr lang="en-US" sz="2800" dirty="0" smtClean="0"/>
          </a:p>
          <a:p>
            <a:pPr algn="just"/>
            <a:r>
              <a:rPr lang="en-US" sz="2800" dirty="0" smtClean="0"/>
              <a:t>Muscle tissue has the ability to develop tension in response to chemical, electrical, or mechanical stimuli.</a:t>
            </a:r>
          </a:p>
          <a:p>
            <a:pPr algn="just"/>
            <a:endParaRPr lang="en-US" sz="2800" dirty="0" smtClean="0"/>
          </a:p>
          <a:p>
            <a:pPr algn="just"/>
            <a:r>
              <a:rPr lang="en-US" sz="2800" dirty="0" smtClean="0"/>
              <a:t>The connective tissue, on the other hand, develops tension in response to passive loading.</a:t>
            </a:r>
          </a:p>
          <a:p>
            <a:pPr algn="just"/>
            <a:endParaRPr lang="en-US" sz="2800" dirty="0" smtClean="0"/>
          </a:p>
          <a:p>
            <a:pPr algn="just"/>
            <a:endParaRPr lang="en-IN" dirty="0"/>
          </a:p>
        </p:txBody>
      </p:sp>
      <p:sp>
        <p:nvSpPr>
          <p:cNvPr id="3" name="Title 2"/>
          <p:cNvSpPr>
            <a:spLocks noGrp="1"/>
          </p:cNvSpPr>
          <p:nvPr>
            <p:ph type="title"/>
          </p:nvPr>
        </p:nvSpPr>
        <p:spPr/>
        <p:txBody>
          <a:bodyPr/>
          <a:lstStyle/>
          <a:p>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latin typeface="Andalus" pitchFamily="18" charset="-78"/>
                <a:cs typeface="Andalus" pitchFamily="18" charset="-78"/>
              </a:rPr>
              <a:t>Fiber Types</a:t>
            </a:r>
          </a:p>
          <a:p>
            <a:pPr>
              <a:buNone/>
            </a:pPr>
            <a:endParaRPr lang="en-US" sz="2800" b="1" dirty="0" smtClean="0">
              <a:latin typeface="Andalus" pitchFamily="18" charset="-78"/>
              <a:cs typeface="Andalus" pitchFamily="18" charset="-78"/>
            </a:endParaRPr>
          </a:p>
          <a:p>
            <a:pPr>
              <a:buFontTx/>
              <a:buChar char="-"/>
            </a:pPr>
            <a:r>
              <a:rPr lang="en-US" sz="2800" dirty="0" smtClean="0">
                <a:latin typeface="Andalus" pitchFamily="18" charset="-78"/>
                <a:cs typeface="Andalus" pitchFamily="18" charset="-78"/>
              </a:rPr>
              <a:t>Type I (slow) </a:t>
            </a:r>
          </a:p>
          <a:p>
            <a:pPr>
              <a:buFontTx/>
              <a:buChar char="-"/>
            </a:pPr>
            <a:endParaRPr lang="en-US" sz="2800" dirty="0" smtClean="0">
              <a:latin typeface="Andalus" pitchFamily="18" charset="-78"/>
              <a:cs typeface="Andalus" pitchFamily="18" charset="-78"/>
            </a:endParaRPr>
          </a:p>
          <a:p>
            <a:pPr>
              <a:buFontTx/>
              <a:buChar char="-"/>
            </a:pPr>
            <a:r>
              <a:rPr lang="en-US" sz="2800" dirty="0" smtClean="0">
                <a:latin typeface="Andalus" pitchFamily="18" charset="-78"/>
                <a:cs typeface="Andalus" pitchFamily="18" charset="-78"/>
              </a:rPr>
              <a:t>Type IIA (intermediate)</a:t>
            </a:r>
          </a:p>
          <a:p>
            <a:pPr>
              <a:buFontTx/>
              <a:buChar char="-"/>
            </a:pPr>
            <a:endParaRPr lang="en-US" sz="2800" dirty="0" smtClean="0">
              <a:latin typeface="Andalus" pitchFamily="18" charset="-78"/>
              <a:cs typeface="Andalus" pitchFamily="18" charset="-78"/>
            </a:endParaRPr>
          </a:p>
          <a:p>
            <a:pPr>
              <a:buFontTx/>
              <a:buChar char="-"/>
            </a:pPr>
            <a:r>
              <a:rPr lang="en-US" sz="2800" dirty="0" smtClean="0">
                <a:latin typeface="Andalus" pitchFamily="18" charset="-78"/>
                <a:cs typeface="Andalus" pitchFamily="18" charset="-78"/>
              </a:rPr>
              <a:t>Type IIB(fast)</a:t>
            </a:r>
          </a:p>
          <a:p>
            <a:endParaRPr lang="en-IN" dirty="0"/>
          </a:p>
        </p:txBody>
      </p:sp>
      <p:sp>
        <p:nvSpPr>
          <p:cNvPr id="3" name="Title 2"/>
          <p:cNvSpPr>
            <a:spLocks noGrp="1"/>
          </p:cNvSpPr>
          <p:nvPr>
            <p:ph type="title"/>
          </p:nvPr>
        </p:nvSpPr>
        <p:spPr/>
        <p:txBody>
          <a:bodyPr/>
          <a:lstStyle/>
          <a:p>
            <a:r>
              <a:rPr lang="en-US" sz="4400" dirty="0" smtClean="0">
                <a:latin typeface="Times New Roman" pitchFamily="18" charset="0"/>
                <a:cs typeface="Times New Roman" pitchFamily="18" charset="0"/>
              </a:rPr>
              <a:t>Muscle Structure</a:t>
            </a:r>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rcRect/>
          <a:stretch>
            <a:fillRect/>
          </a:stretch>
        </p:blipFill>
        <p:spPr bwMode="auto">
          <a:xfrm>
            <a:off x="33623" y="1643050"/>
            <a:ext cx="9038971" cy="32001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smtClean="0"/>
              <a:t>Muscle Architecture: Size Arrangement, and Length</a:t>
            </a:r>
            <a:endParaRPr lang="en-IN" dirty="0"/>
          </a:p>
        </p:txBody>
      </p:sp>
      <p:pic>
        <p:nvPicPr>
          <p:cNvPr id="2050" name="Picture 2"/>
          <p:cNvPicPr>
            <a:picLocks noGrp="1" noChangeAspect="1" noChangeArrowheads="1"/>
          </p:cNvPicPr>
          <p:nvPr>
            <p:ph idx="1"/>
          </p:nvPr>
        </p:nvPicPr>
        <p:blipFill>
          <a:blip r:embed="rId2"/>
          <a:srcRect/>
          <a:stretch>
            <a:fillRect/>
          </a:stretch>
        </p:blipFill>
        <p:spPr bwMode="auto">
          <a:xfrm>
            <a:off x="1900228" y="1969395"/>
            <a:ext cx="5172102" cy="4460001"/>
          </a:xfrm>
          <a:prstGeom prst="rect">
            <a:avLst/>
          </a:prstGeom>
          <a:noFill/>
          <a:ln w="9525">
            <a:noFill/>
            <a:miter lim="800000"/>
            <a:headEnd/>
            <a:tailEnd/>
          </a:ln>
          <a:effectLst/>
        </p:spPr>
      </p:pic>
      <p:sp>
        <p:nvSpPr>
          <p:cNvPr id="5" name="Rectangle 4"/>
          <p:cNvSpPr/>
          <p:nvPr/>
        </p:nvSpPr>
        <p:spPr>
          <a:xfrm>
            <a:off x="1357290" y="1824327"/>
            <a:ext cx="5000644" cy="461665"/>
          </a:xfrm>
          <a:prstGeom prst="rect">
            <a:avLst/>
          </a:prstGeom>
        </p:spPr>
        <p:txBody>
          <a:bodyPr wrap="square">
            <a:spAutoFit/>
          </a:bodyPr>
          <a:lstStyle/>
          <a:p>
            <a:r>
              <a:rPr lang="en-IN" sz="2400" b="1" dirty="0" err="1" smtClean="0"/>
              <a:t>Fusiform</a:t>
            </a:r>
            <a:endParaRPr lang="en-IN" sz="2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N" dirty="0" err="1" smtClean="0"/>
              <a:t>Unipennate</a:t>
            </a:r>
            <a:endParaRPr lang="en-IN" dirty="0"/>
          </a:p>
        </p:txBody>
      </p:sp>
      <p:pic>
        <p:nvPicPr>
          <p:cNvPr id="3074" name="Picture 2"/>
          <p:cNvPicPr>
            <a:picLocks noGrp="1" noChangeAspect="1" noChangeArrowheads="1"/>
          </p:cNvPicPr>
          <p:nvPr>
            <p:ph idx="1"/>
          </p:nvPr>
        </p:nvPicPr>
        <p:blipFill>
          <a:blip r:embed="rId2"/>
          <a:srcRect/>
          <a:stretch>
            <a:fillRect/>
          </a:stretch>
        </p:blipFill>
        <p:spPr bwMode="auto">
          <a:xfrm>
            <a:off x="2428860" y="1216590"/>
            <a:ext cx="2614625" cy="52128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N" dirty="0" err="1" smtClean="0"/>
              <a:t>Bipennate</a:t>
            </a:r>
            <a:r>
              <a:rPr lang="en-IN" dirty="0" smtClean="0"/>
              <a:t> arrangement</a:t>
            </a:r>
            <a:endParaRPr lang="en-IN" dirty="0"/>
          </a:p>
        </p:txBody>
      </p:sp>
      <p:pic>
        <p:nvPicPr>
          <p:cNvPr id="4098" name="Picture 2"/>
          <p:cNvPicPr>
            <a:picLocks noGrp="1" noChangeAspect="1" noChangeArrowheads="1"/>
          </p:cNvPicPr>
          <p:nvPr>
            <p:ph idx="1"/>
          </p:nvPr>
        </p:nvPicPr>
        <p:blipFill>
          <a:blip r:embed="rId2"/>
          <a:srcRect/>
          <a:stretch>
            <a:fillRect/>
          </a:stretch>
        </p:blipFill>
        <p:spPr bwMode="auto">
          <a:xfrm>
            <a:off x="2643174" y="1785926"/>
            <a:ext cx="2305059" cy="40309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N" dirty="0" err="1" smtClean="0"/>
              <a:t>Multipennate</a:t>
            </a:r>
            <a:endParaRPr lang="en-IN" dirty="0"/>
          </a:p>
        </p:txBody>
      </p:sp>
      <p:pic>
        <p:nvPicPr>
          <p:cNvPr id="5122" name="Picture 2"/>
          <p:cNvPicPr>
            <a:picLocks noGrp="1" noChangeAspect="1" noChangeArrowheads="1"/>
          </p:cNvPicPr>
          <p:nvPr>
            <p:ph idx="1"/>
          </p:nvPr>
        </p:nvPicPr>
        <p:blipFill>
          <a:blip r:embed="rId2"/>
          <a:srcRect/>
          <a:stretch>
            <a:fillRect/>
          </a:stretch>
        </p:blipFill>
        <p:spPr bwMode="auto">
          <a:xfrm>
            <a:off x="2714612" y="1270792"/>
            <a:ext cx="2260315" cy="48014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N" i="1" dirty="0" smtClean="0"/>
              <a:t>Organization of Connective Tissue in Muscle</a:t>
            </a:r>
          </a:p>
          <a:p>
            <a:r>
              <a:rPr lang="en-IN" dirty="0" smtClean="0"/>
              <a:t>The </a:t>
            </a:r>
            <a:r>
              <a:rPr lang="en-IN" dirty="0" err="1" smtClean="0"/>
              <a:t>sarcolemma</a:t>
            </a:r>
            <a:r>
              <a:rPr lang="en-IN" dirty="0" smtClean="0"/>
              <a:t> of individual muscle </a:t>
            </a:r>
            <a:r>
              <a:rPr lang="en-IN" dirty="0" err="1" smtClean="0"/>
              <a:t>fibers</a:t>
            </a:r>
            <a:r>
              <a:rPr lang="en-IN" dirty="0" smtClean="0"/>
              <a:t> is surrounded</a:t>
            </a:r>
          </a:p>
          <a:p>
            <a:pPr>
              <a:buNone/>
            </a:pPr>
            <a:r>
              <a:rPr lang="en-IN" dirty="0" smtClean="0"/>
              <a:t> by connective tissue called the </a:t>
            </a:r>
            <a:r>
              <a:rPr lang="en-IN" b="1" dirty="0" err="1" smtClean="0"/>
              <a:t>endomysium</a:t>
            </a:r>
            <a:r>
              <a:rPr lang="en-IN" b="1" dirty="0" smtClean="0"/>
              <a:t>, </a:t>
            </a:r>
          </a:p>
          <a:p>
            <a:r>
              <a:rPr lang="en-IN" b="1" dirty="0" smtClean="0"/>
              <a:t>groups of </a:t>
            </a:r>
            <a:r>
              <a:rPr lang="en-IN" dirty="0" smtClean="0"/>
              <a:t>muscle </a:t>
            </a:r>
            <a:r>
              <a:rPr lang="en-IN" dirty="0" err="1" smtClean="0"/>
              <a:t>fibers</a:t>
            </a:r>
            <a:r>
              <a:rPr lang="en-IN" dirty="0" smtClean="0"/>
              <a:t> are covered by connective tissue called the </a:t>
            </a:r>
            <a:r>
              <a:rPr lang="en-IN" b="1" dirty="0" err="1" smtClean="0"/>
              <a:t>perimysium</a:t>
            </a:r>
            <a:r>
              <a:rPr lang="en-IN" b="1" dirty="0" smtClean="0"/>
              <a:t>. </a:t>
            </a:r>
          </a:p>
          <a:p>
            <a:r>
              <a:rPr lang="en-IN" b="1" dirty="0" smtClean="0"/>
              <a:t>The myofibril is connected to the </a:t>
            </a:r>
            <a:r>
              <a:rPr lang="en-IN" b="1" dirty="0" err="1" smtClean="0"/>
              <a:t>endomysium</a:t>
            </a:r>
            <a:r>
              <a:rPr lang="en-IN" b="1" dirty="0" smtClean="0"/>
              <a:t> </a:t>
            </a:r>
            <a:r>
              <a:rPr lang="en-IN" dirty="0" smtClean="0"/>
              <a:t>via specialized proteins. </a:t>
            </a:r>
          </a:p>
          <a:p>
            <a:r>
              <a:rPr lang="en-IN" dirty="0" smtClean="0"/>
              <a:t>The </a:t>
            </a:r>
            <a:r>
              <a:rPr lang="en-IN" dirty="0" err="1" smtClean="0"/>
              <a:t>endomysium</a:t>
            </a:r>
            <a:r>
              <a:rPr lang="en-IN" dirty="0" smtClean="0"/>
              <a:t> and </a:t>
            </a:r>
            <a:r>
              <a:rPr lang="en-IN" dirty="0" err="1" smtClean="0"/>
              <a:t>perimysium</a:t>
            </a:r>
            <a:r>
              <a:rPr lang="en-IN" dirty="0" smtClean="0"/>
              <a:t> are continuous with the outer connective tissue sheath called the </a:t>
            </a:r>
            <a:r>
              <a:rPr lang="en-IN" b="1" dirty="0" err="1" smtClean="0"/>
              <a:t>epimysium</a:t>
            </a:r>
            <a:r>
              <a:rPr lang="en-IN" b="1" dirty="0" smtClean="0"/>
              <a:t>, which envelops the entire muscle.</a:t>
            </a:r>
            <a:endParaRPr lang="en-IN" dirty="0"/>
          </a:p>
        </p:txBody>
      </p:sp>
      <p:sp>
        <p:nvSpPr>
          <p:cNvPr id="3" name="Title 2"/>
          <p:cNvSpPr>
            <a:spLocks noGrp="1"/>
          </p:cNvSpPr>
          <p:nvPr>
            <p:ph type="title"/>
          </p:nvPr>
        </p:nvSpPr>
        <p:spPr/>
        <p:txBody>
          <a:bodyPr>
            <a:normAutofit fontScale="90000"/>
          </a:bodyPr>
          <a:lstStyle/>
          <a:p>
            <a:r>
              <a:rPr lang="en-IN" dirty="0" smtClean="0"/>
              <a:t>Muscular Connective Tissue</a:t>
            </a:r>
            <a:br>
              <a:rPr lang="en-IN" dirty="0" smtClean="0"/>
            </a:br>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rcRect/>
          <a:stretch>
            <a:fillRect/>
          </a:stretch>
        </p:blipFill>
        <p:spPr bwMode="auto">
          <a:xfrm>
            <a:off x="1543096" y="258618"/>
            <a:ext cx="5905461" cy="6385092"/>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Other connective tissues associated with muscles are in the form of fasciae, </a:t>
            </a:r>
            <a:r>
              <a:rPr lang="en-IN" dirty="0" err="1" smtClean="0"/>
              <a:t>aponeuroses</a:t>
            </a:r>
            <a:r>
              <a:rPr lang="en-IN" dirty="0" smtClean="0"/>
              <a:t>, and sheaths.</a:t>
            </a:r>
          </a:p>
          <a:p>
            <a:r>
              <a:rPr lang="en-IN" dirty="0" smtClean="0"/>
              <a:t> Fasciae can be divided into two zones: superficial and deep.</a:t>
            </a: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The zone of </a:t>
            </a:r>
            <a:r>
              <a:rPr lang="en-IN" b="1" dirty="0" smtClean="0"/>
              <a:t>superficial fasciae, composed of loose tissue, is located </a:t>
            </a:r>
            <a:r>
              <a:rPr lang="en-IN" dirty="0" smtClean="0"/>
              <a:t>directly under the dermis. </a:t>
            </a:r>
          </a:p>
          <a:p>
            <a:pPr algn="just"/>
            <a:r>
              <a:rPr lang="en-IN" dirty="0" smtClean="0"/>
              <a:t>This zone contributes to the mobility of the skin, acts as an insulator, and may contain skin muscles such as the </a:t>
            </a:r>
            <a:r>
              <a:rPr lang="en-IN" dirty="0" err="1" smtClean="0"/>
              <a:t>platysma</a:t>
            </a:r>
            <a:r>
              <a:rPr lang="en-IN" dirty="0" smtClean="0"/>
              <a:t> in the neck.</a:t>
            </a: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buNone/>
            </a:pPr>
            <a:r>
              <a:rPr lang="en-US" sz="2800" b="1" dirty="0" smtClean="0">
                <a:cs typeface="Andalus" pitchFamily="18" charset="-78"/>
              </a:rPr>
              <a:t>Contractile Proteins</a:t>
            </a:r>
          </a:p>
          <a:p>
            <a:r>
              <a:rPr lang="en-US" sz="2800" dirty="0" smtClean="0">
                <a:cs typeface="Andalus" pitchFamily="18" charset="-78"/>
              </a:rPr>
              <a:t>A skeletal muscle is composed of many thousands of muscle fibers. </a:t>
            </a:r>
          </a:p>
          <a:p>
            <a:endParaRPr lang="en-US" sz="2800" dirty="0" smtClean="0">
              <a:cs typeface="Andalus" pitchFamily="18" charset="-78"/>
            </a:endParaRPr>
          </a:p>
          <a:p>
            <a:r>
              <a:rPr lang="en-US" sz="2800" dirty="0" smtClean="0">
                <a:cs typeface="Andalus" pitchFamily="18" charset="-78"/>
              </a:rPr>
              <a:t>A single muscle contains many </a:t>
            </a:r>
            <a:r>
              <a:rPr lang="en-US" sz="2800" b="1" dirty="0" smtClean="0">
                <a:cs typeface="Andalus" pitchFamily="18" charset="-78"/>
              </a:rPr>
              <a:t>fascicles, </a:t>
            </a:r>
            <a:r>
              <a:rPr lang="en-US" sz="2800" dirty="0" smtClean="0">
                <a:cs typeface="Andalus" pitchFamily="18" charset="-78"/>
              </a:rPr>
              <a:t>a group of muscle fibers (cells) surrounded by connective tissue.</a:t>
            </a:r>
          </a:p>
          <a:p>
            <a:pPr>
              <a:buNone/>
            </a:pPr>
            <a:endParaRPr lang="en-US" sz="2800" dirty="0" smtClean="0">
              <a:cs typeface="Andalus" pitchFamily="18" charset="-78"/>
            </a:endParaRPr>
          </a:p>
          <a:p>
            <a:r>
              <a:rPr lang="en-US" sz="2800" dirty="0" smtClean="0">
                <a:cs typeface="Andalus" pitchFamily="18" charset="-78"/>
              </a:rPr>
              <a:t>Each fiber is a single muscle cell that is enclosed in a cell membrane called the </a:t>
            </a:r>
            <a:r>
              <a:rPr lang="en-US" sz="2800" b="1" dirty="0" err="1" smtClean="0">
                <a:cs typeface="Andalus" pitchFamily="18" charset="-78"/>
              </a:rPr>
              <a:t>sarcolemma</a:t>
            </a:r>
            <a:endParaRPr lang="en-US" sz="2800" b="1" dirty="0" smtClean="0">
              <a:cs typeface="Andalus" pitchFamily="18" charset="-78"/>
            </a:endParaRPr>
          </a:p>
          <a:p>
            <a:endParaRPr lang="en-US" sz="2800" dirty="0" smtClean="0">
              <a:cs typeface="Andalus" pitchFamily="18" charset="-78"/>
            </a:endParaRPr>
          </a:p>
          <a:p>
            <a:r>
              <a:rPr lang="en-US" sz="2800" dirty="0" smtClean="0">
                <a:cs typeface="Andalus" pitchFamily="18" charset="-78"/>
              </a:rPr>
              <a:t>Like other cells in the body, the muscle fiber is composed of cytoplasm, which in a muscle is called </a:t>
            </a:r>
            <a:r>
              <a:rPr lang="en-US" sz="2800" b="1" dirty="0" err="1" smtClean="0">
                <a:cs typeface="Andalus" pitchFamily="18" charset="-78"/>
              </a:rPr>
              <a:t>sarcoplasm</a:t>
            </a:r>
            <a:r>
              <a:rPr lang="en-US" sz="2800" b="1" dirty="0" smtClean="0">
                <a:cs typeface="Andalus" pitchFamily="18" charset="-78"/>
              </a:rPr>
              <a:t>. </a:t>
            </a:r>
          </a:p>
          <a:p>
            <a:endParaRPr lang="en-US" sz="2800" b="1" dirty="0" smtClean="0">
              <a:cs typeface="Andalus" pitchFamily="18" charset="-78"/>
            </a:endParaRPr>
          </a:p>
          <a:p>
            <a:endParaRPr lang="en-IN" dirty="0"/>
          </a:p>
        </p:txBody>
      </p:sp>
      <p:sp>
        <p:nvSpPr>
          <p:cNvPr id="3" name="Title 2"/>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r>
              <a:rPr lang="en-IN" dirty="0" smtClean="0"/>
              <a:t>The zone of </a:t>
            </a:r>
            <a:r>
              <a:rPr lang="en-IN" b="1" dirty="0" smtClean="0"/>
              <a:t>deep fasciae is composed of compacted and regularly </a:t>
            </a:r>
            <a:r>
              <a:rPr lang="en-IN" dirty="0" smtClean="0"/>
              <a:t>arranged </a:t>
            </a:r>
            <a:r>
              <a:rPr lang="en-IN" dirty="0" err="1" smtClean="0"/>
              <a:t>collagenous</a:t>
            </a:r>
            <a:r>
              <a:rPr lang="en-IN" dirty="0" smtClean="0"/>
              <a:t> </a:t>
            </a:r>
            <a:r>
              <a:rPr lang="en-IN" dirty="0" err="1" smtClean="0"/>
              <a:t>fibers</a:t>
            </a:r>
            <a:r>
              <a:rPr lang="en-IN" dirty="0" smtClean="0"/>
              <a:t>. </a:t>
            </a:r>
          </a:p>
          <a:p>
            <a:pPr algn="just"/>
            <a:r>
              <a:rPr lang="en-IN" dirty="0" smtClean="0"/>
              <a:t>The deep fasciae attach to muscles and bones and may form tracts or bands and </a:t>
            </a:r>
            <a:r>
              <a:rPr lang="en-IN" dirty="0" err="1" smtClean="0"/>
              <a:t>retinacula</a:t>
            </a:r>
            <a:r>
              <a:rPr lang="en-IN" dirty="0" smtClean="0"/>
              <a:t>.</a:t>
            </a:r>
          </a:p>
          <a:p>
            <a:pPr algn="just"/>
            <a:r>
              <a:rPr lang="en-IN" dirty="0" smtClean="0"/>
              <a:t>For example, the deep femoral fasciae in the lower extremity forms a tract known as the </a:t>
            </a:r>
            <a:r>
              <a:rPr lang="en-IN" b="1" dirty="0" err="1" smtClean="0"/>
              <a:t>iliotibial</a:t>
            </a:r>
            <a:r>
              <a:rPr lang="en-IN" b="1" dirty="0" smtClean="0"/>
              <a:t> tract or band. </a:t>
            </a:r>
          </a:p>
          <a:p>
            <a:pPr algn="just"/>
            <a:r>
              <a:rPr lang="en-IN" b="1" dirty="0" smtClean="0"/>
              <a:t>This tract transmits the pull of two of the </a:t>
            </a:r>
            <a:r>
              <a:rPr lang="en-IN" b="1" dirty="0" err="1" smtClean="0"/>
              <a:t>lowerextremity</a:t>
            </a:r>
            <a:r>
              <a:rPr lang="en-IN" b="1" dirty="0" smtClean="0"/>
              <a:t> </a:t>
            </a:r>
            <a:r>
              <a:rPr lang="en-IN" dirty="0" smtClean="0"/>
              <a:t>muscles (the tensor fascia </a:t>
            </a:r>
            <a:r>
              <a:rPr lang="en-IN" dirty="0" err="1" smtClean="0"/>
              <a:t>latae</a:t>
            </a:r>
            <a:r>
              <a:rPr lang="en-IN" dirty="0" smtClean="0"/>
              <a:t> and the gluteus </a:t>
            </a:r>
            <a:r>
              <a:rPr lang="en-IN" dirty="0" err="1" smtClean="0"/>
              <a:t>maximus</a:t>
            </a:r>
            <a:r>
              <a:rPr lang="en-IN" dirty="0" smtClean="0"/>
              <a:t>) to the bones of the leg.</a:t>
            </a: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a:srcRect/>
          <a:stretch>
            <a:fillRect/>
          </a:stretch>
        </p:blipFill>
        <p:spPr bwMode="auto">
          <a:xfrm>
            <a:off x="1462080" y="-2050"/>
            <a:ext cx="6181754" cy="664576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b="1" dirty="0" err="1" smtClean="0"/>
              <a:t>Retinacula</a:t>
            </a:r>
            <a:r>
              <a:rPr lang="en-IN" b="1" dirty="0" smtClean="0"/>
              <a:t> </a:t>
            </a:r>
            <a:r>
              <a:rPr lang="en-IN" dirty="0" smtClean="0"/>
              <a:t>are formed by localized transverse thickenings of the fasciae, which form a loop that is attached at both ends to bone.</a:t>
            </a:r>
          </a:p>
          <a:p>
            <a:r>
              <a:rPr lang="en-IN" dirty="0" smtClean="0"/>
              <a:t>The tunnels formed by </a:t>
            </a:r>
            <a:r>
              <a:rPr lang="en-IN" dirty="0" err="1" smtClean="0"/>
              <a:t>retinacula</a:t>
            </a:r>
            <a:r>
              <a:rPr lang="en-IN" dirty="0" smtClean="0"/>
              <a:t> retain or prevent tendons from bowing out of position during muscle action .</a:t>
            </a:r>
            <a:endParaRPr lang="en-IN" dirty="0"/>
          </a:p>
        </p:txBody>
      </p:sp>
      <p:sp>
        <p:nvSpPr>
          <p:cNvPr id="3" name="Title 2"/>
          <p:cNvSpPr>
            <a:spLocks noGrp="1"/>
          </p:cNvSpPr>
          <p:nvPr>
            <p:ph type="title"/>
          </p:nvPr>
        </p:nvSpPr>
        <p:spPr/>
        <p:txBody>
          <a:bodyPr/>
          <a:lstStyle/>
          <a:p>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rcRect/>
          <a:stretch>
            <a:fillRect/>
          </a:stretch>
        </p:blipFill>
        <p:spPr bwMode="auto">
          <a:xfrm>
            <a:off x="1165706" y="794563"/>
            <a:ext cx="6513823" cy="5849147"/>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dirty="0" smtClean="0"/>
              <a:t>All of the connective tissue in a muscle is interconnected and constitutes the </a:t>
            </a:r>
            <a:r>
              <a:rPr lang="en-IN" b="1" dirty="0" smtClean="0"/>
              <a:t>passive elastic component of a muscle.</a:t>
            </a:r>
          </a:p>
          <a:p>
            <a:pPr algn="just"/>
            <a:r>
              <a:rPr lang="en-IN" dirty="0" smtClean="0"/>
              <a:t>The connective tissues that surround the muscle, plus the </a:t>
            </a:r>
            <a:r>
              <a:rPr lang="en-IN" dirty="0" err="1" smtClean="0"/>
              <a:t>sarcolemma</a:t>
            </a:r>
            <a:r>
              <a:rPr lang="en-IN" dirty="0" smtClean="0"/>
              <a:t>, the elastic protein </a:t>
            </a:r>
            <a:r>
              <a:rPr lang="en-IN" dirty="0" err="1" smtClean="0"/>
              <a:t>titin</a:t>
            </a:r>
            <a:r>
              <a:rPr lang="en-IN" dirty="0" smtClean="0"/>
              <a:t>  (</a:t>
            </a:r>
            <a:r>
              <a:rPr lang="en-IN" dirty="0" err="1" smtClean="0"/>
              <a:t>connectin</a:t>
            </a:r>
            <a:r>
              <a:rPr lang="en-IN" dirty="0" smtClean="0"/>
              <a:t>), and other structures (i.e., nerves and blood vessels), form the </a:t>
            </a:r>
            <a:r>
              <a:rPr lang="en-IN" b="1" dirty="0" smtClean="0"/>
              <a:t>parallel elastic component of a muscle.</a:t>
            </a:r>
            <a:endParaRPr lang="en-IN" dirty="0"/>
          </a:p>
        </p:txBody>
      </p:sp>
      <p:sp>
        <p:nvSpPr>
          <p:cNvPr id="3" name="Title 2"/>
          <p:cNvSpPr>
            <a:spLocks noGrp="1"/>
          </p:cNvSpPr>
          <p:nvPr>
            <p:ph type="title"/>
          </p:nvPr>
        </p:nvSpPr>
        <p:spPr/>
        <p:txBody>
          <a:bodyPr>
            <a:normAutofit fontScale="90000"/>
          </a:bodyPr>
          <a:lstStyle/>
          <a:p>
            <a:r>
              <a:rPr lang="en-IN" i="1" dirty="0" smtClean="0"/>
              <a:t>Parallel and Series Elastic Components of Muscle</a:t>
            </a:r>
            <a:br>
              <a:rPr lang="en-IN" i="1" dirty="0" smtClean="0"/>
            </a:br>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When a muscle lengthens or shortens, these tissues also lengthen or shorten, because  they function in parallel with the muscle contractile unit.</a:t>
            </a: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IN" dirty="0" smtClean="0"/>
              <a:t>When </a:t>
            </a:r>
            <a:r>
              <a:rPr lang="en-IN" dirty="0" err="1" smtClean="0"/>
              <a:t>sarcomeres</a:t>
            </a:r>
            <a:r>
              <a:rPr lang="en-IN" dirty="0" smtClean="0"/>
              <a:t> shorten from their resting positions, the slack collagen </a:t>
            </a:r>
            <a:r>
              <a:rPr lang="en-IN" dirty="0" err="1" smtClean="0"/>
              <a:t>fibers</a:t>
            </a:r>
            <a:r>
              <a:rPr lang="en-IN" dirty="0" smtClean="0"/>
              <a:t> within the parallel elastic component </a:t>
            </a:r>
            <a:r>
              <a:rPr lang="en-IN" b="1" dirty="0" smtClean="0"/>
              <a:t>buckle (crimp) </a:t>
            </a:r>
            <a:r>
              <a:rPr lang="en-IN" dirty="0" smtClean="0"/>
              <a:t>even further. </a:t>
            </a:r>
          </a:p>
          <a:p>
            <a:pPr algn="just"/>
            <a:r>
              <a:rPr lang="en-IN" dirty="0" smtClean="0"/>
              <a:t>Whatever tension might have existed in the collagen at rest is diminished by the shortening of the </a:t>
            </a:r>
            <a:r>
              <a:rPr lang="en-IN" dirty="0" err="1" smtClean="0"/>
              <a:t>sarcomere</a:t>
            </a:r>
            <a:r>
              <a:rPr lang="en-IN" dirty="0" smtClean="0"/>
              <a:t>.</a:t>
            </a:r>
          </a:p>
          <a:p>
            <a:pPr algn="just"/>
            <a:r>
              <a:rPr lang="en-IN" dirty="0" smtClean="0"/>
              <a:t>Because of the many parallel elastic components of a muscle, the increase or decrease in passive tension can substantially affect the total tension output of a muscle.</a:t>
            </a: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The tendon of the muscle is considered to function in </a:t>
            </a:r>
            <a:r>
              <a:rPr lang="en-IN" b="1" dirty="0" smtClean="0"/>
              <a:t>series with the contractile elements. </a:t>
            </a:r>
          </a:p>
          <a:p>
            <a:pPr algn="just"/>
            <a:r>
              <a:rPr lang="en-IN" b="1" dirty="0" smtClean="0"/>
              <a:t>This means that the </a:t>
            </a:r>
            <a:r>
              <a:rPr lang="en-IN" dirty="0" smtClean="0"/>
              <a:t>tendon will be under tension when the muscle actively produces tension.</a:t>
            </a:r>
          </a:p>
          <a:p>
            <a:pPr algn="just"/>
            <a:r>
              <a:rPr lang="en-IN" dirty="0" smtClean="0"/>
              <a:t> When the contractile elements in a muscle actively shorten, they exert a pull on the tendon</a:t>
            </a: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dirty="0" smtClean="0"/>
              <a:t>Thus, most of the muscle force can be used for moving the bony lever and is not dissipated stretching the tendon. </a:t>
            </a:r>
          </a:p>
          <a:p>
            <a:pPr algn="just"/>
            <a:r>
              <a:rPr lang="en-IN" dirty="0" smtClean="0"/>
              <a:t>The tendon is also under tension when a muscle is controlling or braking the motion of the lever in an eccentric contraction.</a:t>
            </a:r>
          </a:p>
          <a:p>
            <a:pPr algn="just"/>
            <a:r>
              <a:rPr lang="en-IN" dirty="0" smtClean="0"/>
              <a:t> A tendon is under reduced tension only when a muscle is completely relaxed and in a relatively shortened position.</a:t>
            </a: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a:srcRect/>
          <a:stretch>
            <a:fillRect/>
          </a:stretch>
        </p:blipFill>
        <p:spPr bwMode="auto">
          <a:xfrm>
            <a:off x="2285984" y="449696"/>
            <a:ext cx="5572164" cy="590826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4" name="Picture 2"/>
          <p:cNvPicPr>
            <a:picLocks noGrp="1" noChangeAspect="1" noChangeArrowheads="1"/>
          </p:cNvPicPr>
          <p:nvPr>
            <p:ph idx="1"/>
          </p:nvPr>
        </p:nvPicPr>
        <p:blipFill>
          <a:blip r:embed="rId2"/>
          <a:srcRect/>
          <a:stretch>
            <a:fillRect/>
          </a:stretch>
        </p:blipFill>
        <p:spPr bwMode="auto">
          <a:xfrm>
            <a:off x="2285984" y="861214"/>
            <a:ext cx="4656347" cy="49966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800" b="1" dirty="0" smtClean="0">
                <a:latin typeface="Times New Roman" pitchFamily="18" charset="0"/>
                <a:cs typeface="Times New Roman" pitchFamily="18" charset="0"/>
              </a:rPr>
              <a:t>Muscle Tension</a:t>
            </a:r>
          </a:p>
          <a:p>
            <a:r>
              <a:rPr lang="en-US" sz="2800" dirty="0" smtClean="0">
                <a:latin typeface="Times New Roman" pitchFamily="18" charset="0"/>
                <a:cs typeface="Times New Roman" pitchFamily="18" charset="0"/>
              </a:rPr>
              <a:t>The most important characteristic of a muscle is its ability to develop tension and to exert a force on the bony lever.</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Tension can be either active or passive, and the total tension that a muscle can develop includes both Active and passive components. </a:t>
            </a:r>
          </a:p>
          <a:p>
            <a:endParaRPr lang="en-US" sz="2800" dirty="0" smtClean="0">
              <a:latin typeface="Times New Roman" pitchFamily="18" charset="0"/>
              <a:cs typeface="Times New Roman" pitchFamily="18" charset="0"/>
            </a:endParaRPr>
          </a:p>
          <a:p>
            <a:endParaRPr lang="en-IN" dirty="0"/>
          </a:p>
        </p:txBody>
      </p:sp>
      <p:sp>
        <p:nvSpPr>
          <p:cNvPr id="3" name="Title 2"/>
          <p:cNvSpPr>
            <a:spLocks noGrp="1"/>
          </p:cNvSpPr>
          <p:nvPr>
            <p:ph type="title"/>
          </p:nvPr>
        </p:nvSpPr>
        <p:spPr/>
        <p:txBody>
          <a:bodyPr/>
          <a:lstStyle/>
          <a:p>
            <a:r>
              <a:rPr lang="en-IN" dirty="0" smtClean="0"/>
              <a:t>Muscle function </a:t>
            </a:r>
            <a:endParaRPr lang="en-IN"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a:r>
              <a:rPr lang="en-US" sz="2800" dirty="0" smtClean="0">
                <a:latin typeface="Andalus" pitchFamily="18" charset="-78"/>
                <a:cs typeface="Andalus" pitchFamily="18" charset="-78"/>
              </a:rPr>
              <a:t>Passive tension refers to tension developed in the parallel elastic component of the muscle.</a:t>
            </a:r>
          </a:p>
          <a:p>
            <a:pPr algn="just"/>
            <a:endParaRPr lang="en-US" sz="2800" dirty="0" smtClean="0">
              <a:latin typeface="Andalus" pitchFamily="18" charset="-78"/>
              <a:cs typeface="Andalus" pitchFamily="18" charset="-78"/>
            </a:endParaRPr>
          </a:p>
          <a:p>
            <a:pPr algn="just"/>
            <a:r>
              <a:rPr lang="en-US" sz="2800" dirty="0" smtClean="0">
                <a:latin typeface="Andalus" pitchFamily="18" charset="-78"/>
                <a:cs typeface="Andalus" pitchFamily="18" charset="-78"/>
              </a:rPr>
              <a:t>The parallel elastic component may add to the active tension produced by the muscle when the muscle is lengthened, or it may become slack and not contribute to the total tension when the muscle is shortened. </a:t>
            </a:r>
          </a:p>
          <a:p>
            <a:pPr algn="just"/>
            <a:endParaRPr lang="en-US" sz="2800" dirty="0" smtClean="0">
              <a:latin typeface="Andalus" pitchFamily="18" charset="-78"/>
              <a:cs typeface="Andalus" pitchFamily="18" charset="-78"/>
            </a:endParaRPr>
          </a:p>
          <a:p>
            <a:pPr algn="just"/>
            <a:r>
              <a:rPr lang="en-US" sz="2800" dirty="0" smtClean="0">
                <a:latin typeface="Andalus" pitchFamily="18" charset="-78"/>
                <a:cs typeface="Andalus" pitchFamily="18" charset="-78"/>
              </a:rPr>
              <a:t>The total tension that develops during an active contraction of a muscle is a combination of the passive (</a:t>
            </a:r>
            <a:r>
              <a:rPr lang="en-US" sz="2800" dirty="0" err="1" smtClean="0">
                <a:latin typeface="Andalus" pitchFamily="18" charset="-78"/>
                <a:cs typeface="Andalus" pitchFamily="18" charset="-78"/>
              </a:rPr>
              <a:t>noncontractile</a:t>
            </a:r>
            <a:r>
              <a:rPr lang="en-US" sz="2800" dirty="0" smtClean="0">
                <a:latin typeface="Andalus" pitchFamily="18" charset="-78"/>
                <a:cs typeface="Andalus" pitchFamily="18" charset="-78"/>
              </a:rPr>
              <a:t>) tension added to the active (contractile) tension.</a:t>
            </a:r>
          </a:p>
          <a:p>
            <a:pPr algn="just"/>
            <a:endParaRPr lang="en-IN" dirty="0"/>
          </a:p>
        </p:txBody>
      </p:sp>
      <p:sp>
        <p:nvSpPr>
          <p:cNvPr id="3" name="Title 2"/>
          <p:cNvSpPr>
            <a:spLocks noGrp="1"/>
          </p:cNvSpPr>
          <p:nvPr>
            <p:ph type="title"/>
          </p:nvPr>
        </p:nvSpPr>
        <p:spPr/>
        <p:txBody>
          <a:bodyPr/>
          <a:lstStyle/>
          <a:p>
            <a:r>
              <a:rPr lang="en-IN" dirty="0" smtClean="0"/>
              <a:t>Passive tension </a:t>
            </a:r>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dirty="0" smtClean="0">
                <a:latin typeface="Times New Roman" pitchFamily="18" charset="0"/>
                <a:cs typeface="Times New Roman" pitchFamily="18" charset="0"/>
              </a:rPr>
              <a:t>Active tension refers to tension developed by the contractile elements of the muscle.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Active tension in a muscle is initiated by cross-bridge formation and movement of the thick and thin filaments.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amount of active tension that a muscle can generate depends on neural factors and mechanical properties of the muscle fibers.</a:t>
            </a:r>
          </a:p>
          <a:p>
            <a:pPr algn="just"/>
            <a:endParaRPr lang="en-US" dirty="0" smtClean="0">
              <a:latin typeface="Times New Roman" pitchFamily="18" charset="0"/>
              <a:cs typeface="Times New Roman" pitchFamily="18" charset="0"/>
            </a:endParaRPr>
          </a:p>
          <a:p>
            <a:pPr algn="just"/>
            <a:endParaRPr lang="en-IN" dirty="0"/>
          </a:p>
        </p:txBody>
      </p:sp>
      <p:sp>
        <p:nvSpPr>
          <p:cNvPr id="3" name="Title 2"/>
          <p:cNvSpPr>
            <a:spLocks noGrp="1"/>
          </p:cNvSpPr>
          <p:nvPr>
            <p:ph type="title"/>
          </p:nvPr>
        </p:nvSpPr>
        <p:spPr/>
        <p:txBody>
          <a:bodyPr/>
          <a:lstStyle/>
          <a:p>
            <a:r>
              <a:rPr lang="en-IN" dirty="0" smtClean="0"/>
              <a:t>Active tension </a:t>
            </a:r>
            <a:endParaRPr lang="en-I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latin typeface="Times New Roman" pitchFamily="18" charset="0"/>
                <a:cs typeface="Times New Roman" pitchFamily="18" charset="0"/>
              </a:rPr>
              <a:t>The neural factors that can modulate the amount of active tension include the frequency, number, and size of motor units that are firing.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mechanical properties of muscle that determine the active tension are the isometric length-tension relationship and the force velocity relationship.</a:t>
            </a:r>
          </a:p>
          <a:p>
            <a:pPr algn="just"/>
            <a:endParaRPr lang="en-IN" dirty="0"/>
          </a:p>
        </p:txBody>
      </p:sp>
      <p:sp>
        <p:nvSpPr>
          <p:cNvPr id="3" name="Title 2"/>
          <p:cNvSpPr>
            <a:spLocks noGrp="1"/>
          </p:cNvSpPr>
          <p:nvPr>
            <p:ph type="title"/>
          </p:nvPr>
        </p:nvSpPr>
        <p:spPr/>
        <p:txBody>
          <a:bodyPr/>
          <a:lstStyle/>
          <a:p>
            <a:r>
              <a:rPr lang="en-IN" dirty="0" smtClean="0"/>
              <a:t>Active tension </a:t>
            </a:r>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One of the most fundamental concepts in muscle physiology is the direct relationship between isometric tension development in a muscle fiber and the length of the </a:t>
            </a:r>
            <a:r>
              <a:rPr lang="en-IN" dirty="0" err="1" smtClean="0"/>
              <a:t>sarcomere</a:t>
            </a:r>
            <a:r>
              <a:rPr lang="en-IN" dirty="0" smtClean="0"/>
              <a:t> in a muscle fiber.</a:t>
            </a:r>
            <a:endParaRPr lang="en-IN" dirty="0"/>
          </a:p>
        </p:txBody>
      </p:sp>
      <p:sp>
        <p:nvSpPr>
          <p:cNvPr id="3" name="Title 2"/>
          <p:cNvSpPr>
            <a:spLocks noGrp="1"/>
          </p:cNvSpPr>
          <p:nvPr>
            <p:ph type="title"/>
          </p:nvPr>
        </p:nvSpPr>
        <p:spPr/>
        <p:txBody>
          <a:bodyPr>
            <a:normAutofit fontScale="90000"/>
          </a:bodyPr>
          <a:lstStyle/>
          <a:p>
            <a:r>
              <a:rPr lang="en-IN" i="1" dirty="0" smtClean="0"/>
              <a:t>Isometric Length-Tension Relationship</a:t>
            </a:r>
            <a:br>
              <a:rPr lang="en-IN" i="1" dirty="0" smtClean="0"/>
            </a:br>
            <a:endParaRPr lang="en-IN"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dirty="0" smtClean="0"/>
              <a:t>Muscle </a:t>
            </a:r>
            <a:r>
              <a:rPr lang="en-IN" dirty="0" err="1" smtClean="0"/>
              <a:t>fibers</a:t>
            </a:r>
            <a:r>
              <a:rPr lang="en-IN" dirty="0" smtClean="0"/>
              <a:t> develop maximal isometric tension at optimal </a:t>
            </a:r>
            <a:r>
              <a:rPr lang="en-IN" dirty="0" err="1" smtClean="0"/>
              <a:t>sarcomere</a:t>
            </a:r>
            <a:r>
              <a:rPr lang="en-IN" dirty="0" smtClean="0"/>
              <a:t> length because the thick and thin filaments are positioned so that the maximum number of cross-bridges within the </a:t>
            </a:r>
            <a:r>
              <a:rPr lang="en-IN" dirty="0" err="1" smtClean="0"/>
              <a:t>sarcomere</a:t>
            </a:r>
            <a:r>
              <a:rPr lang="en-IN" dirty="0" smtClean="0"/>
              <a:t> can be formed.</a:t>
            </a:r>
            <a:endParaRPr lang="en-IN" dirty="0"/>
          </a:p>
        </p:txBody>
      </p:sp>
      <p:sp>
        <p:nvSpPr>
          <p:cNvPr id="3" name="Title 2"/>
          <p:cNvSpPr>
            <a:spLocks noGrp="1"/>
          </p:cNvSpPr>
          <p:nvPr>
            <p:ph type="title"/>
          </p:nvPr>
        </p:nvSpPr>
        <p:spPr/>
        <p:txBody>
          <a:bodyPr/>
          <a:lstStyle/>
          <a:p>
            <a:r>
              <a:rPr lang="en-IN" smtClean="0"/>
              <a:t>    </a:t>
            </a:r>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dirty="0" smtClean="0"/>
              <a:t>If the muscle fiber is lengthened or shortened beyond optimal length, the amount of active tension that the muscle fiber is able to generate when stimulated decreases.</a:t>
            </a:r>
          </a:p>
          <a:p>
            <a:pPr algn="just"/>
            <a:r>
              <a:rPr lang="en-IN" dirty="0" smtClean="0"/>
              <a:t>When a muscle fiber is lengthened beyond optimal length, there is less overlap between the thick and thin filaments and consequently fewer possibilities for cross-bridge formation.</a:t>
            </a: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the passive elastic tension in the parallel component may be increased when the muscle is elongated. </a:t>
            </a:r>
          </a:p>
          <a:p>
            <a:r>
              <a:rPr lang="en-IN" dirty="0" smtClean="0"/>
              <a:t>This passive tension is added to the active tension, resulting in the total tension</a:t>
            </a: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It must be remembered that the </a:t>
            </a:r>
            <a:r>
              <a:rPr lang="en-IN" dirty="0" err="1" smtClean="0"/>
              <a:t>sarcomere</a:t>
            </a:r>
            <a:r>
              <a:rPr lang="en-IN" dirty="0" smtClean="0"/>
              <a:t> </a:t>
            </a:r>
            <a:r>
              <a:rPr lang="en-IN" dirty="0" err="1" smtClean="0"/>
              <a:t>lengthtension</a:t>
            </a:r>
            <a:r>
              <a:rPr lang="en-IN" dirty="0" smtClean="0"/>
              <a:t> relationship was determined with isometric contractions and therefore should apply, in the strict sense, only to isometric muscle contraction.</a:t>
            </a: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During dynamic contractions, the length-tension relationship must be combined with the force-velocity relationship to determine the effect that both length and velocity have on muscle tension.</a:t>
            </a: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endParaRPr lang="en-US" sz="2800" b="1" dirty="0" smtClean="0">
              <a:cs typeface="Andalus" pitchFamily="18" charset="-78"/>
            </a:endParaRPr>
          </a:p>
          <a:p>
            <a:r>
              <a:rPr lang="en-US" sz="2800" b="1" dirty="0" smtClean="0">
                <a:cs typeface="Andalus" pitchFamily="18" charset="-78"/>
              </a:rPr>
              <a:t>The </a:t>
            </a:r>
            <a:r>
              <a:rPr lang="en-US" sz="2800" b="1" dirty="0" err="1" smtClean="0">
                <a:cs typeface="Andalus" pitchFamily="18" charset="-78"/>
              </a:rPr>
              <a:t>sarcoplasm</a:t>
            </a:r>
            <a:r>
              <a:rPr lang="en-US" sz="2800" b="1" dirty="0" smtClean="0">
                <a:cs typeface="Andalus" pitchFamily="18" charset="-78"/>
              </a:rPr>
              <a:t> contains myofibrils </a:t>
            </a:r>
            <a:r>
              <a:rPr lang="en-US" sz="2800" dirty="0" smtClean="0">
                <a:cs typeface="Andalus" pitchFamily="18" charset="-78"/>
              </a:rPr>
              <a:t>which are the contractile structures of a muscle fiber and </a:t>
            </a:r>
            <a:r>
              <a:rPr lang="en-US" sz="2800" dirty="0" err="1" smtClean="0">
                <a:cs typeface="Andalus" pitchFamily="18" charset="-78"/>
              </a:rPr>
              <a:t>nonmyofibrillar</a:t>
            </a:r>
            <a:r>
              <a:rPr lang="en-US" sz="2800" dirty="0" smtClean="0">
                <a:cs typeface="Andalus" pitchFamily="18" charset="-78"/>
              </a:rPr>
              <a:t> structures such as </a:t>
            </a:r>
            <a:r>
              <a:rPr lang="en-US" sz="2800" dirty="0" err="1" smtClean="0">
                <a:cs typeface="Andalus" pitchFamily="18" charset="-78"/>
              </a:rPr>
              <a:t>ribosomes</a:t>
            </a:r>
            <a:r>
              <a:rPr lang="en-US" sz="2800" dirty="0" smtClean="0">
                <a:cs typeface="Andalus" pitchFamily="18" charset="-78"/>
              </a:rPr>
              <a:t>, glycogen, and mitochondria, which are required for cell metabolism.</a:t>
            </a:r>
          </a:p>
          <a:p>
            <a:endParaRPr lang="en-US" sz="2800" dirty="0" smtClean="0">
              <a:cs typeface="Andalus" pitchFamily="18" charset="-78"/>
            </a:endParaRPr>
          </a:p>
          <a:p>
            <a:r>
              <a:rPr lang="en-US" sz="2800" dirty="0" smtClean="0">
                <a:cs typeface="Andalus" pitchFamily="18" charset="-78"/>
              </a:rPr>
              <a:t>The myofibril is composed of thick </a:t>
            </a:r>
            <a:r>
              <a:rPr lang="en-US" sz="2800" b="1" dirty="0" err="1" smtClean="0">
                <a:cs typeface="Andalus" pitchFamily="18" charset="-78"/>
              </a:rPr>
              <a:t>myofilaments</a:t>
            </a:r>
            <a:r>
              <a:rPr lang="en-US" sz="2800" b="1" dirty="0" smtClean="0">
                <a:cs typeface="Andalus" pitchFamily="18" charset="-78"/>
              </a:rPr>
              <a:t> </a:t>
            </a:r>
            <a:r>
              <a:rPr lang="en-US" sz="2800" dirty="0" smtClean="0">
                <a:cs typeface="Andalus" pitchFamily="18" charset="-78"/>
              </a:rPr>
              <a:t>composed of the protein </a:t>
            </a:r>
            <a:r>
              <a:rPr lang="en-US" sz="2800" b="1" dirty="0" smtClean="0">
                <a:cs typeface="Andalus" pitchFamily="18" charset="-78"/>
              </a:rPr>
              <a:t>myosin and thin filaments </a:t>
            </a:r>
            <a:r>
              <a:rPr lang="en-US" sz="2800" dirty="0" smtClean="0">
                <a:cs typeface="Andalus" pitchFamily="18" charset="-78"/>
              </a:rPr>
              <a:t>composed of the protein </a:t>
            </a:r>
            <a:r>
              <a:rPr lang="en-US" sz="2800" b="1" dirty="0" err="1" smtClean="0">
                <a:cs typeface="Andalus" pitchFamily="18" charset="-78"/>
              </a:rPr>
              <a:t>actin</a:t>
            </a:r>
            <a:r>
              <a:rPr lang="en-US" sz="2800" b="1" dirty="0" smtClean="0">
                <a:cs typeface="Andalus" pitchFamily="18" charset="-78"/>
              </a:rPr>
              <a:t>. </a:t>
            </a:r>
          </a:p>
          <a:p>
            <a:endParaRPr lang="en-US" sz="2800" b="1" dirty="0" smtClean="0">
              <a:cs typeface="Andalus" pitchFamily="18" charset="-78"/>
            </a:endParaRPr>
          </a:p>
          <a:p>
            <a:r>
              <a:rPr lang="en-US" sz="2800" b="1" dirty="0" smtClean="0">
                <a:cs typeface="Andalus" pitchFamily="18" charset="-78"/>
              </a:rPr>
              <a:t>The </a:t>
            </a:r>
            <a:r>
              <a:rPr lang="en-US" sz="2800" dirty="0" smtClean="0">
                <a:cs typeface="Andalus" pitchFamily="18" charset="-78"/>
              </a:rPr>
              <a:t>interaction of these two </a:t>
            </a:r>
            <a:r>
              <a:rPr lang="en-US" sz="2800" dirty="0" err="1" smtClean="0">
                <a:cs typeface="Andalus" pitchFamily="18" charset="-78"/>
              </a:rPr>
              <a:t>myofilaments</a:t>
            </a:r>
            <a:r>
              <a:rPr lang="en-US" sz="2800" dirty="0" smtClean="0">
                <a:cs typeface="Andalus" pitchFamily="18" charset="-78"/>
              </a:rPr>
              <a:t> is essential for a muscle contraction to occur. </a:t>
            </a:r>
          </a:p>
          <a:p>
            <a:endParaRPr lang="en-US" sz="2800" dirty="0" smtClean="0">
              <a:cs typeface="Andalus" pitchFamily="18" charset="-78"/>
            </a:endParaRPr>
          </a:p>
          <a:p>
            <a:endParaRPr lang="en-IN" dirty="0"/>
          </a:p>
        </p:txBody>
      </p:sp>
      <p:sp>
        <p:nvSpPr>
          <p:cNvPr id="3" name="Title 2"/>
          <p:cNvSpPr>
            <a:spLocks noGrp="1"/>
          </p:cNvSpPr>
          <p:nvPr>
            <p:ph type="title"/>
          </p:nvPr>
        </p:nvSpPr>
        <p:spPr/>
        <p:txBody>
          <a:bodyPr/>
          <a:lstStyle/>
          <a:p>
            <a:r>
              <a:rPr lang="en-IN" dirty="0" smtClean="0"/>
              <a:t>   </a:t>
            </a:r>
            <a:endParaRPr lang="en-IN"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Title 2"/>
          <p:cNvSpPr>
            <a:spLocks noGrp="1"/>
          </p:cNvSpPr>
          <p:nvPr>
            <p:ph type="title"/>
          </p:nvPr>
        </p:nvSpPr>
        <p:spPr/>
        <p:txBody>
          <a:bodyPr/>
          <a:lstStyle/>
          <a:p>
            <a:endParaRPr lang="en-IN"/>
          </a:p>
        </p:txBody>
      </p:sp>
      <p:pic>
        <p:nvPicPr>
          <p:cNvPr id="4" name="Picture 2"/>
          <p:cNvPicPr>
            <a:picLocks noChangeAspect="1" noChangeArrowheads="1"/>
          </p:cNvPicPr>
          <p:nvPr/>
        </p:nvPicPr>
        <p:blipFill>
          <a:blip r:embed="rId2"/>
          <a:srcRect/>
          <a:stretch>
            <a:fillRect/>
          </a:stretch>
        </p:blipFill>
        <p:spPr bwMode="auto">
          <a:xfrm>
            <a:off x="2714623" y="500042"/>
            <a:ext cx="5500715" cy="6234143"/>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a:p>
        </p:txBody>
      </p:sp>
      <p:sp>
        <p:nvSpPr>
          <p:cNvPr id="3" name="Title 2"/>
          <p:cNvSpPr>
            <a:spLocks noGrp="1"/>
          </p:cNvSpPr>
          <p:nvPr>
            <p:ph type="title"/>
          </p:nvPr>
        </p:nvSpPr>
        <p:spPr/>
        <p:txBody>
          <a:bodyPr/>
          <a:lstStyle/>
          <a:p>
            <a:endParaRPr lang="en-IN"/>
          </a:p>
        </p:txBody>
      </p:sp>
      <p:pic>
        <p:nvPicPr>
          <p:cNvPr id="1026" name="Picture 2"/>
          <p:cNvPicPr>
            <a:picLocks noChangeAspect="1" noChangeArrowheads="1"/>
          </p:cNvPicPr>
          <p:nvPr/>
        </p:nvPicPr>
        <p:blipFill>
          <a:blip r:embed="rId2"/>
          <a:srcRect/>
          <a:stretch>
            <a:fillRect/>
          </a:stretch>
        </p:blipFill>
        <p:spPr bwMode="auto">
          <a:xfrm>
            <a:off x="1928794" y="1227745"/>
            <a:ext cx="5715039" cy="475947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dirty="0" smtClean="0"/>
              <a:t>Another factor that affects the development of tension within a muscle is the speed of shortening of the </a:t>
            </a:r>
            <a:r>
              <a:rPr lang="en-IN" dirty="0" err="1" smtClean="0"/>
              <a:t>myofilaments</a:t>
            </a:r>
            <a:r>
              <a:rPr lang="en-IN" dirty="0" smtClean="0"/>
              <a:t>.</a:t>
            </a:r>
          </a:p>
          <a:p>
            <a:pPr algn="just"/>
            <a:r>
              <a:rPr lang="en-IN" dirty="0" smtClean="0"/>
              <a:t>The speed of shortening is the rate at which the </a:t>
            </a:r>
            <a:r>
              <a:rPr lang="en-IN" dirty="0" err="1" smtClean="0"/>
              <a:t>myofilaments</a:t>
            </a:r>
            <a:r>
              <a:rPr lang="en-IN" dirty="0" smtClean="0"/>
              <a:t> are able to slide past one another and form and re-form cross-bridges. </a:t>
            </a:r>
          </a:p>
          <a:p>
            <a:pPr algn="just"/>
            <a:r>
              <a:rPr lang="en-IN" dirty="0" smtClean="0"/>
              <a:t>Remember that the speed of shortening is related to muscle fiber type as well as muscle fiber length.</a:t>
            </a:r>
            <a:endParaRPr lang="en-IN" dirty="0"/>
          </a:p>
        </p:txBody>
      </p:sp>
      <p:sp>
        <p:nvSpPr>
          <p:cNvPr id="3" name="Title 2"/>
          <p:cNvSpPr>
            <a:spLocks noGrp="1"/>
          </p:cNvSpPr>
          <p:nvPr>
            <p:ph type="title"/>
          </p:nvPr>
        </p:nvSpPr>
        <p:spPr/>
        <p:txBody>
          <a:bodyPr/>
          <a:lstStyle/>
          <a:p>
            <a:r>
              <a:rPr lang="en-IN" i="1" dirty="0" smtClean="0"/>
              <a:t>Force-Velocity Relationship</a:t>
            </a:r>
            <a:endParaRPr lang="en-IN"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sp>
        <p:nvSpPr>
          <p:cNvPr id="4" name="Content Placeholder 3"/>
          <p:cNvSpPr>
            <a:spLocks noGrp="1"/>
          </p:cNvSpPr>
          <p:nvPr>
            <p:ph idx="1"/>
          </p:nvPr>
        </p:nvSpPr>
        <p:spPr/>
        <p:txBody>
          <a:bodyPr/>
          <a:lstStyle/>
          <a:p>
            <a:pPr algn="just"/>
            <a:r>
              <a:rPr lang="en-IN" dirty="0" smtClean="0"/>
              <a:t>The force-velocity relationship describes the relationship between the velocity of the muscle contraction and the force produced, thereby providing an explanation for what happens during concentric and eccentric muscle contractions.</a:t>
            </a:r>
            <a:endParaRPr lang="en-IN"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dirty="0" smtClean="0"/>
              <a:t>A concentric muscle contraction, as the shortening speed decreases, the tension in the muscle increases. </a:t>
            </a:r>
          </a:p>
          <a:p>
            <a:pPr algn="just"/>
            <a:r>
              <a:rPr lang="en-IN" dirty="0" smtClean="0"/>
              <a:t>In an isometric contraction, the speed of shortening is zero and tension is greater than in a concentric contraction. </a:t>
            </a:r>
          </a:p>
          <a:p>
            <a:pPr algn="just"/>
            <a:r>
              <a:rPr lang="en-IN" dirty="0" smtClean="0"/>
              <a:t>In an eccentric contraction, as the speed of lengthening increases, the tension in the muscle increases and then plateaus.</a:t>
            </a: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rcRect/>
          <a:stretch>
            <a:fillRect/>
          </a:stretch>
        </p:blipFill>
        <p:spPr bwMode="auto">
          <a:xfrm>
            <a:off x="1533557" y="214290"/>
            <a:ext cx="6038839" cy="6341727"/>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dirty="0" smtClean="0"/>
              <a:t>In summary, active tension in the muscle can be modulated by several factors:</a:t>
            </a:r>
          </a:p>
          <a:p>
            <a:pPr algn="just"/>
            <a:r>
              <a:rPr lang="en-IN" dirty="0" smtClean="0"/>
              <a:t> Tension may be increased by increasing the frequency of firing of a motor unit or by increasing the number of motor units that are firing.</a:t>
            </a:r>
          </a:p>
          <a:p>
            <a:pPr algn="just"/>
            <a:r>
              <a:rPr lang="en-IN" dirty="0" smtClean="0"/>
              <a:t> Tension may be increased by recruiting motor units with a larger number of </a:t>
            </a:r>
            <a:r>
              <a:rPr lang="en-IN" dirty="0" err="1" smtClean="0"/>
              <a:t>fibers</a:t>
            </a:r>
            <a:r>
              <a:rPr lang="en-IN" dirty="0" smtClean="0"/>
              <a:t>.</a:t>
            </a:r>
          </a:p>
        </p:txBody>
      </p:sp>
      <p:sp>
        <p:nvSpPr>
          <p:cNvPr id="3" name="Title 2"/>
          <p:cNvSpPr>
            <a:spLocks noGrp="1"/>
          </p:cNvSpPr>
          <p:nvPr>
            <p:ph type="title"/>
          </p:nvPr>
        </p:nvSpPr>
        <p:spPr/>
        <p:txBody>
          <a:bodyPr>
            <a:normAutofit fontScale="90000"/>
          </a:bodyPr>
          <a:lstStyle/>
          <a:p>
            <a:r>
              <a:rPr lang="en-IN" dirty="0" smtClean="0"/>
              <a:t>Factors Affecting Active Muscle Tension</a:t>
            </a:r>
            <a:br>
              <a:rPr lang="en-IN" dirty="0" smtClean="0"/>
            </a:br>
            <a:endParaRPr lang="en-IN"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 The greater the number of cross-bridges that are formed, the greater the tension.</a:t>
            </a:r>
          </a:p>
          <a:p>
            <a:pPr algn="just"/>
            <a:r>
              <a:rPr lang="en-IN" dirty="0" smtClean="0"/>
              <a:t> Muscles that have large physiological cross-sections are capable of producing more tension than are muscles that have small cross-sections.</a:t>
            </a:r>
          </a:p>
          <a:p>
            <a:pPr algn="just"/>
            <a:r>
              <a:rPr lang="en-IN" dirty="0" smtClean="0"/>
              <a:t> Tension increases as the velocity of active shortening decreases and as the velocity of active lengthening increases.</a:t>
            </a:r>
          </a:p>
          <a:p>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Muscle actions (or contractions) are described as isometric contraction (constant length) or dynamic contractions consisting of concentric contraction (shortening of the muscle under load) and eccentric contraction (lengthening of the muscle under load).</a:t>
            </a:r>
            <a:endParaRPr lang="en-IN" dirty="0"/>
          </a:p>
        </p:txBody>
      </p:sp>
      <p:sp>
        <p:nvSpPr>
          <p:cNvPr id="3" name="Title 2"/>
          <p:cNvSpPr>
            <a:spLocks noGrp="1"/>
          </p:cNvSpPr>
          <p:nvPr>
            <p:ph type="title"/>
          </p:nvPr>
        </p:nvSpPr>
        <p:spPr/>
        <p:txBody>
          <a:bodyPr/>
          <a:lstStyle/>
          <a:p>
            <a:r>
              <a:rPr lang="en-IN" i="1" dirty="0" smtClean="0"/>
              <a:t>Types of Muscle Action</a:t>
            </a:r>
            <a:endParaRPr lang="en-IN"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An isometric contraction occurs when the muscle is activated and the </a:t>
            </a:r>
            <a:r>
              <a:rPr lang="en-IN" dirty="0" err="1" smtClean="0"/>
              <a:t>sarcomere</a:t>
            </a:r>
            <a:r>
              <a:rPr lang="en-IN" dirty="0" smtClean="0"/>
              <a:t> does not change length; </a:t>
            </a:r>
          </a:p>
          <a:p>
            <a:pPr algn="just"/>
            <a:r>
              <a:rPr lang="en-IN" dirty="0" smtClean="0"/>
              <a:t>a concentric contraction occurs when the </a:t>
            </a:r>
            <a:r>
              <a:rPr lang="en-IN" dirty="0" err="1" smtClean="0"/>
              <a:t>sarcomere</a:t>
            </a:r>
            <a:r>
              <a:rPr lang="en-IN" dirty="0" smtClean="0"/>
              <a:t> shortens;</a:t>
            </a:r>
          </a:p>
          <a:p>
            <a:pPr algn="just"/>
            <a:r>
              <a:rPr lang="en-IN" dirty="0" smtClean="0"/>
              <a:t> and an eccentric contraction occurs when the </a:t>
            </a:r>
            <a:r>
              <a:rPr lang="en-IN" dirty="0" err="1" smtClean="0"/>
              <a:t>sarcomere</a:t>
            </a:r>
            <a:r>
              <a:rPr lang="en-IN" dirty="0" smtClean="0"/>
              <a:t> lengthens (the load is greater than the force of the </a:t>
            </a:r>
            <a:r>
              <a:rPr lang="en-IN" dirty="0" err="1" smtClean="0"/>
              <a:t>sarcomere</a:t>
            </a:r>
            <a:r>
              <a:rPr lang="en-IN" dirty="0" smtClean="0"/>
              <a:t>).</a:t>
            </a: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4" name="Picture 2"/>
          <p:cNvPicPr>
            <a:picLocks noGrp="1" noChangeAspect="1" noChangeArrowheads="1"/>
          </p:cNvPicPr>
          <p:nvPr>
            <p:ph idx="1"/>
          </p:nvPr>
        </p:nvPicPr>
        <p:blipFill>
          <a:blip r:embed="rId2"/>
          <a:srcRect/>
          <a:stretch>
            <a:fillRect/>
          </a:stretch>
        </p:blipFill>
        <p:spPr bwMode="auto">
          <a:xfrm>
            <a:off x="1114415" y="1801682"/>
            <a:ext cx="6815171" cy="39133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dirty="0" smtClean="0"/>
              <a:t>When the whole muscle is activated and the bones it is attached to do not move, the muscle action is called an </a:t>
            </a:r>
            <a:r>
              <a:rPr lang="en-IN" b="1" dirty="0" smtClean="0"/>
              <a:t>isometric contraction . </a:t>
            </a:r>
          </a:p>
          <a:p>
            <a:pPr algn="just"/>
            <a:r>
              <a:rPr lang="en-IN" b="1" dirty="0" smtClean="0"/>
              <a:t>Holding the </a:t>
            </a:r>
            <a:r>
              <a:rPr lang="en-IN" dirty="0" smtClean="0"/>
              <a:t>weight without changing the joint angle means that the muscle is contracting </a:t>
            </a:r>
            <a:r>
              <a:rPr lang="en-IN" b="1" dirty="0" err="1" smtClean="0"/>
              <a:t>isometrically</a:t>
            </a:r>
            <a:r>
              <a:rPr lang="en-IN" b="1" dirty="0" smtClean="0"/>
              <a:t>. </a:t>
            </a:r>
          </a:p>
        </p:txBody>
      </p:sp>
      <p:sp>
        <p:nvSpPr>
          <p:cNvPr id="3" name="Title 2"/>
          <p:cNvSpPr>
            <a:spLocks noGrp="1"/>
          </p:cNvSpPr>
          <p:nvPr>
            <p:ph type="title"/>
          </p:nvPr>
        </p:nvSpPr>
        <p:spPr/>
        <p:txBody>
          <a:bodyPr/>
          <a:lstStyle/>
          <a:p>
            <a:endParaRPr lang="en-IN"/>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b="1" dirty="0" smtClean="0"/>
              <a:t>During an isometric </a:t>
            </a:r>
            <a:r>
              <a:rPr lang="en-IN" dirty="0" smtClean="0"/>
              <a:t>contraction, no work is being done because the joint is not moving.</a:t>
            </a:r>
          </a:p>
          <a:p>
            <a:pPr algn="just"/>
            <a:r>
              <a:rPr lang="en-IN" dirty="0" smtClean="0"/>
              <a:t> The formula for work is W = F  d, where W is work, F is the force created by the muscle, and d is the distance that the object is moved.</a:t>
            </a:r>
          </a:p>
          <a:p>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dirty="0" smtClean="0"/>
              <a:t>During a </a:t>
            </a:r>
            <a:r>
              <a:rPr lang="en-IN" b="1" dirty="0" smtClean="0"/>
              <a:t>concentric contraction, the bones move </a:t>
            </a:r>
            <a:r>
              <a:rPr lang="en-IN" dirty="0" smtClean="0"/>
              <a:t>closer together as the whole muscle shortens.</a:t>
            </a:r>
          </a:p>
          <a:p>
            <a:pPr algn="just"/>
            <a:r>
              <a:rPr lang="en-IN" b="1" dirty="0" smtClean="0"/>
              <a:t>Positive work is being done by the muscle because the joint </a:t>
            </a:r>
            <a:r>
              <a:rPr lang="en-IN" dirty="0" smtClean="0"/>
              <a:t>moves through a ROM. </a:t>
            </a:r>
          </a:p>
          <a:p>
            <a:pPr algn="just"/>
            <a:r>
              <a:rPr lang="en-IN" dirty="0" smtClean="0"/>
              <a:t>During an </a:t>
            </a:r>
            <a:r>
              <a:rPr lang="en-IN" b="1" dirty="0" smtClean="0"/>
              <a:t>eccentric contraction, </a:t>
            </a:r>
            <a:r>
              <a:rPr lang="en-IN" dirty="0" smtClean="0"/>
              <a:t>the bones move away from each other as the muscle tries to control the descent of the weight . </a:t>
            </a:r>
          </a:p>
          <a:p>
            <a:pPr algn="just">
              <a:buNone/>
            </a:pP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The muscle lengthens as the joint moves through the ROM. </a:t>
            </a:r>
          </a:p>
          <a:p>
            <a:pPr algn="just"/>
            <a:r>
              <a:rPr lang="en-IN" dirty="0" smtClean="0"/>
              <a:t>The work that is being done during an eccentric contraction is called </a:t>
            </a:r>
            <a:r>
              <a:rPr lang="en-IN" b="1" dirty="0" smtClean="0"/>
              <a:t>negative work because the work is done on the muscle </a:t>
            </a:r>
            <a:r>
              <a:rPr lang="en-IN" dirty="0" smtClean="0"/>
              <a:t>rather than by the muscle.</a:t>
            </a:r>
          </a:p>
          <a:p>
            <a:pPr algn="just"/>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a:srcRect/>
          <a:stretch>
            <a:fillRect/>
          </a:stretch>
        </p:blipFill>
        <p:spPr bwMode="auto">
          <a:xfrm>
            <a:off x="1776403" y="622752"/>
            <a:ext cx="5438803" cy="4169117"/>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  </a:t>
            </a:r>
            <a:endParaRPr lang="en-IN" dirty="0"/>
          </a:p>
        </p:txBody>
      </p:sp>
      <p:pic>
        <p:nvPicPr>
          <p:cNvPr id="4098" name="Picture 2"/>
          <p:cNvPicPr>
            <a:picLocks noGrp="1" noChangeAspect="1" noChangeArrowheads="1"/>
          </p:cNvPicPr>
          <p:nvPr>
            <p:ph idx="1"/>
          </p:nvPr>
        </p:nvPicPr>
        <p:blipFill>
          <a:blip r:embed="rId2"/>
          <a:srcRect/>
          <a:stretch>
            <a:fillRect/>
          </a:stretch>
        </p:blipFill>
        <p:spPr bwMode="auto">
          <a:xfrm>
            <a:off x="2462208" y="691108"/>
            <a:ext cx="4610122" cy="5381098"/>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dirty="0" smtClean="0"/>
              <a:t>Active muscle tension is affected by many factors. Some, such as the size and number of </a:t>
            </a:r>
            <a:r>
              <a:rPr lang="en-IN" dirty="0" err="1" smtClean="0"/>
              <a:t>fibers</a:t>
            </a:r>
            <a:r>
              <a:rPr lang="en-IN" dirty="0" smtClean="0"/>
              <a:t>, are intrinsic to the muscle, whereas other factors, such as the influence of the nervous system recruitment patterns, are extrinsic to the muscle.</a:t>
            </a:r>
            <a:endParaRPr lang="en-IN" dirty="0"/>
          </a:p>
        </p:txBody>
      </p:sp>
      <p:sp>
        <p:nvSpPr>
          <p:cNvPr id="3" name="Title 2"/>
          <p:cNvSpPr>
            <a:spLocks noGrp="1"/>
          </p:cNvSpPr>
          <p:nvPr>
            <p:ph type="title"/>
          </p:nvPr>
        </p:nvSpPr>
        <p:spPr/>
        <p:txBody>
          <a:bodyPr>
            <a:normAutofit fontScale="90000"/>
          </a:bodyPr>
          <a:lstStyle/>
          <a:p>
            <a:r>
              <a:rPr lang="en-IN" i="1" dirty="0" smtClean="0"/>
              <a:t>Factors Affecting Active Muscle</a:t>
            </a:r>
            <a:br>
              <a:rPr lang="en-IN" i="1" dirty="0" smtClean="0"/>
            </a:br>
            <a:r>
              <a:rPr lang="en-IN" i="1" dirty="0" smtClean="0"/>
              <a:t>Tension</a:t>
            </a:r>
            <a:br>
              <a:rPr lang="en-IN" i="1" dirty="0" smtClean="0"/>
            </a:br>
            <a:endParaRPr lang="en-IN"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just"/>
            <a:endParaRPr lang="en-IN" dirty="0" smtClean="0"/>
          </a:p>
          <a:p>
            <a:pPr algn="just"/>
            <a:r>
              <a:rPr lang="en-IN" dirty="0" smtClean="0"/>
              <a:t>The velocity of muscle contraction is affected by </a:t>
            </a:r>
          </a:p>
          <a:p>
            <a:pPr algn="just"/>
            <a:r>
              <a:rPr lang="en-IN" i="1" dirty="0" smtClean="0"/>
              <a:t>recruitment order of the motor units: Units with slow conduction </a:t>
            </a:r>
            <a:r>
              <a:rPr lang="en-IN" dirty="0" smtClean="0"/>
              <a:t>velocities are generally recruited first.</a:t>
            </a:r>
          </a:p>
          <a:p>
            <a:pPr algn="just"/>
            <a:r>
              <a:rPr lang="en-IN" i="1" dirty="0" smtClean="0"/>
              <a:t>type of muscle </a:t>
            </a:r>
            <a:r>
              <a:rPr lang="en-IN" i="1" dirty="0" err="1" smtClean="0"/>
              <a:t>fibers</a:t>
            </a:r>
            <a:r>
              <a:rPr lang="en-IN" i="1" dirty="0" smtClean="0"/>
              <a:t> in the motor units: Units with type II </a:t>
            </a:r>
            <a:r>
              <a:rPr lang="en-IN" dirty="0" smtClean="0"/>
              <a:t>muscle </a:t>
            </a:r>
            <a:r>
              <a:rPr lang="en-IN" dirty="0" err="1" smtClean="0"/>
              <a:t>fibers</a:t>
            </a:r>
            <a:r>
              <a:rPr lang="en-IN" dirty="0" smtClean="0"/>
              <a:t> can develop maximum tension more rapidly than units with type I muscle </a:t>
            </a:r>
            <a:r>
              <a:rPr lang="en-IN" dirty="0" err="1" smtClean="0"/>
              <a:t>fibers</a:t>
            </a:r>
            <a:r>
              <a:rPr lang="en-IN" dirty="0" smtClean="0"/>
              <a:t>; rate of cross-bridge formation, breaking, and re-formation may vary.</a:t>
            </a:r>
          </a:p>
          <a:p>
            <a:pPr algn="just">
              <a:buNone/>
            </a:pPr>
            <a:endParaRPr lang="en-IN" dirty="0"/>
          </a:p>
        </p:txBody>
      </p:sp>
      <p:sp>
        <p:nvSpPr>
          <p:cNvPr id="3" name="Title 2"/>
          <p:cNvSpPr>
            <a:spLocks noGrp="1"/>
          </p:cNvSpPr>
          <p:nvPr>
            <p:ph type="title"/>
          </p:nvPr>
        </p:nvSpPr>
        <p:spPr/>
        <p:txBody>
          <a:bodyPr>
            <a:normAutofit fontScale="90000"/>
          </a:bodyPr>
          <a:lstStyle/>
          <a:p>
            <a:r>
              <a:rPr lang="en-IN" dirty="0" smtClean="0"/>
              <a:t>Intrinsic and Extrinsic</a:t>
            </a:r>
            <a:br>
              <a:rPr lang="en-IN" dirty="0" smtClean="0"/>
            </a:br>
            <a:r>
              <a:rPr lang="en-IN" dirty="0" smtClean="0"/>
              <a:t>Factors Involving Active Muscle Tension</a:t>
            </a:r>
            <a:endParaRPr lang="en-IN"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dirty="0" smtClean="0"/>
              <a:t> </a:t>
            </a:r>
            <a:r>
              <a:rPr lang="en-IN" i="1" dirty="0" smtClean="0"/>
              <a:t>the length of the muscle </a:t>
            </a:r>
            <a:r>
              <a:rPr lang="en-IN" i="1" dirty="0" err="1" smtClean="0"/>
              <a:t>fibers</a:t>
            </a:r>
            <a:r>
              <a:rPr lang="en-IN" i="1" dirty="0" smtClean="0"/>
              <a:t>: Long </a:t>
            </a:r>
            <a:r>
              <a:rPr lang="en-IN" i="1" dirty="0" err="1" smtClean="0"/>
              <a:t>fibers</a:t>
            </a:r>
            <a:r>
              <a:rPr lang="en-IN" i="1" dirty="0" smtClean="0"/>
              <a:t> have a higher </a:t>
            </a:r>
            <a:r>
              <a:rPr lang="en-IN" dirty="0" smtClean="0"/>
              <a:t>shortening velocity than do shorter </a:t>
            </a:r>
            <a:r>
              <a:rPr lang="en-IN" dirty="0" err="1" smtClean="0"/>
              <a:t>fibers</a:t>
            </a:r>
            <a:r>
              <a:rPr lang="en-IN" dirty="0" smtClean="0"/>
              <a:t>.</a:t>
            </a:r>
          </a:p>
          <a:p>
            <a:pPr>
              <a:buNone/>
            </a:pP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The magnitude of the active tension is affected by:</a:t>
            </a:r>
            <a:endParaRPr lang="en-IN" i="1" dirty="0" smtClean="0"/>
          </a:p>
          <a:p>
            <a:pPr algn="just"/>
            <a:endParaRPr lang="en-IN" i="1" dirty="0" smtClean="0"/>
          </a:p>
          <a:p>
            <a:pPr algn="just"/>
            <a:r>
              <a:rPr lang="en-IN" i="1" dirty="0" smtClean="0"/>
              <a:t>size of motor units: Larger units produce greater tension.</a:t>
            </a:r>
          </a:p>
          <a:p>
            <a:pPr algn="just"/>
            <a:r>
              <a:rPr lang="en-IN" dirty="0" smtClean="0"/>
              <a:t> </a:t>
            </a:r>
            <a:r>
              <a:rPr lang="en-IN" i="1" dirty="0" smtClean="0"/>
              <a:t>number and size of the muscle </a:t>
            </a:r>
            <a:r>
              <a:rPr lang="en-IN" i="1" dirty="0" err="1" smtClean="0"/>
              <a:t>fibers</a:t>
            </a:r>
            <a:r>
              <a:rPr lang="en-IN" i="1" dirty="0" smtClean="0"/>
              <a:t> in a cross-section of the muscle: The larger the cross-section, the greater the </a:t>
            </a:r>
            <a:r>
              <a:rPr lang="en-IN" dirty="0" smtClean="0"/>
              <a:t>amount of tension that a muscle may produce</a:t>
            </a:r>
          </a:p>
          <a:p>
            <a:pPr algn="just"/>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buNone/>
            </a:pPr>
            <a:r>
              <a:rPr lang="en-US" b="1" dirty="0" smtClean="0"/>
              <a:t>Organization of the Contractile Unit</a:t>
            </a:r>
          </a:p>
          <a:p>
            <a:r>
              <a:rPr lang="en-US" dirty="0" smtClean="0"/>
              <a:t>The portion of the myofibril that is located between two Z disks is called the </a:t>
            </a:r>
            <a:r>
              <a:rPr lang="en-US" b="1" dirty="0" err="1" smtClean="0"/>
              <a:t>sarcomere</a:t>
            </a:r>
            <a:r>
              <a:rPr lang="en-US" b="1" dirty="0" smtClean="0"/>
              <a:t>. </a:t>
            </a:r>
          </a:p>
          <a:p>
            <a:endParaRPr lang="en-US" b="1" dirty="0" smtClean="0"/>
          </a:p>
          <a:p>
            <a:r>
              <a:rPr lang="en-US" b="1" dirty="0" smtClean="0"/>
              <a:t>The Z </a:t>
            </a:r>
            <a:r>
              <a:rPr lang="en-US" dirty="0" smtClean="0"/>
              <a:t>disks, which are located at regular intervals throughout the myofibril, not only serve as boundaries for the </a:t>
            </a:r>
            <a:r>
              <a:rPr lang="en-US" dirty="0" err="1" smtClean="0"/>
              <a:t>sarcomere</a:t>
            </a:r>
            <a:r>
              <a:rPr lang="en-US" dirty="0" smtClean="0"/>
              <a:t> but also link the thin filaments together.</a:t>
            </a:r>
          </a:p>
          <a:p>
            <a:endParaRPr lang="en-US" dirty="0" smtClean="0"/>
          </a:p>
          <a:p>
            <a:r>
              <a:rPr lang="en-US" dirty="0" smtClean="0"/>
              <a:t>Areas of the </a:t>
            </a:r>
            <a:r>
              <a:rPr lang="en-US" dirty="0" err="1" smtClean="0"/>
              <a:t>sarcomere</a:t>
            </a:r>
            <a:r>
              <a:rPr lang="en-US" dirty="0" smtClean="0"/>
              <a:t> called </a:t>
            </a:r>
            <a:r>
              <a:rPr lang="en-US" b="1" dirty="0" smtClean="0"/>
              <a:t>bands </a:t>
            </a:r>
            <a:r>
              <a:rPr lang="en-US" dirty="0" smtClean="0"/>
              <a:t>or </a:t>
            </a:r>
            <a:r>
              <a:rPr lang="en-US" b="1" dirty="0" smtClean="0"/>
              <a:t>zones help to identify </a:t>
            </a:r>
            <a:r>
              <a:rPr lang="en-US" dirty="0" smtClean="0"/>
              <a:t>the arrangement of the thick and thin filaments. </a:t>
            </a:r>
          </a:p>
          <a:p>
            <a:endParaRPr lang="en-US" dirty="0" smtClean="0"/>
          </a:p>
          <a:p>
            <a:r>
              <a:rPr lang="en-US" dirty="0" smtClean="0"/>
              <a:t>The portion of the </a:t>
            </a:r>
            <a:r>
              <a:rPr lang="en-US" dirty="0" err="1" smtClean="0"/>
              <a:t>sarcomere</a:t>
            </a:r>
            <a:r>
              <a:rPr lang="en-US" dirty="0" smtClean="0"/>
              <a:t> that extends over both the length of the thick filaments and a small portion of the thin filaments is called the </a:t>
            </a:r>
            <a:r>
              <a:rPr lang="en-US" b="1" dirty="0" smtClean="0"/>
              <a:t>anisotropic or A band.</a:t>
            </a:r>
          </a:p>
          <a:p>
            <a:endParaRPr lang="en-US" dirty="0" smtClean="0"/>
          </a:p>
          <a:p>
            <a:endParaRPr lang="en-IN" dirty="0"/>
          </a:p>
        </p:txBody>
      </p:sp>
      <p:sp>
        <p:nvSpPr>
          <p:cNvPr id="3" name="Title 2"/>
          <p:cNvSpPr>
            <a:spLocks noGrp="1"/>
          </p:cNvSpPr>
          <p:nvPr>
            <p:ph type="title"/>
          </p:nvPr>
        </p:nvSpPr>
        <p:spPr/>
        <p:txBody>
          <a:bodyPr/>
          <a:lstStyle/>
          <a:p>
            <a:r>
              <a:rPr lang="en-IN" dirty="0" smtClean="0"/>
              <a:t>Contractile unit </a:t>
            </a:r>
            <a:endParaRPr lang="en-IN"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i="1" dirty="0" smtClean="0"/>
              <a:t>number of motor units firing: The greater the number of </a:t>
            </a:r>
            <a:r>
              <a:rPr lang="en-IN" dirty="0" smtClean="0"/>
              <a:t>motor units firing in a muscle, the greater the tension.</a:t>
            </a:r>
          </a:p>
          <a:p>
            <a:pPr algn="just"/>
            <a:r>
              <a:rPr lang="en-IN" dirty="0" smtClean="0"/>
              <a:t>• </a:t>
            </a:r>
            <a:r>
              <a:rPr lang="en-IN" i="1" dirty="0" smtClean="0"/>
              <a:t>frequency of firing of motor units: The higher the frequency </a:t>
            </a:r>
            <a:r>
              <a:rPr lang="en-IN" dirty="0" smtClean="0"/>
              <a:t>of firing of motor units, the greater the tension.</a:t>
            </a: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i="1" dirty="0" err="1" smtClean="0"/>
              <a:t>sarcomere</a:t>
            </a:r>
            <a:r>
              <a:rPr lang="en-IN" i="1" dirty="0" smtClean="0"/>
              <a:t> length: The closer the length is to optimal </a:t>
            </a:r>
            <a:r>
              <a:rPr lang="en-IN" dirty="0" smtClean="0"/>
              <a:t>length, the greater the amount of isometric tension that can be generated.</a:t>
            </a:r>
          </a:p>
          <a:p>
            <a:pPr algn="just"/>
            <a:r>
              <a:rPr lang="en-IN" i="1" dirty="0" smtClean="0"/>
              <a:t>fiber arrangement: A </a:t>
            </a:r>
            <a:r>
              <a:rPr lang="en-IN" i="1" dirty="0" err="1" smtClean="0"/>
              <a:t>pennate</a:t>
            </a:r>
            <a:r>
              <a:rPr lang="en-IN" i="1" dirty="0" smtClean="0"/>
              <a:t> fiber arrangement gives </a:t>
            </a:r>
            <a:r>
              <a:rPr lang="en-IN" dirty="0" smtClean="0"/>
              <a:t>a greater number of muscle </a:t>
            </a:r>
            <a:r>
              <a:rPr lang="en-IN" dirty="0" err="1" smtClean="0"/>
              <a:t>fibers</a:t>
            </a:r>
            <a:r>
              <a:rPr lang="en-IN" dirty="0" smtClean="0"/>
              <a:t> and potentially a larger PCSA, and therefore a greater amount of tension may be generated in a </a:t>
            </a:r>
            <a:r>
              <a:rPr lang="en-IN" dirty="0" err="1" smtClean="0"/>
              <a:t>pennate</a:t>
            </a:r>
            <a:r>
              <a:rPr lang="en-IN" dirty="0" smtClean="0"/>
              <a:t> muscle than in a parallel muscle.</a:t>
            </a:r>
            <a:endParaRPr lang="en-IN" b="1"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i="1" dirty="0" smtClean="0"/>
              <a:t>type of muscle contraction: An isometric contraction can </a:t>
            </a:r>
            <a:r>
              <a:rPr lang="en-IN" dirty="0" smtClean="0"/>
              <a:t>develop greater tension than a concentric </a:t>
            </a:r>
            <a:r>
              <a:rPr lang="en-IN" dirty="0" err="1" smtClean="0"/>
              <a:t>contraction;an</a:t>
            </a:r>
            <a:r>
              <a:rPr lang="en-IN" dirty="0" smtClean="0"/>
              <a:t> eccentric contraction can develop greater tension than an isometric contraction.</a:t>
            </a:r>
          </a:p>
          <a:p>
            <a:pPr algn="just"/>
            <a:r>
              <a:rPr lang="en-IN" dirty="0" smtClean="0"/>
              <a:t> </a:t>
            </a:r>
            <a:r>
              <a:rPr lang="en-IN" i="1" dirty="0" smtClean="0"/>
              <a:t>speed: As the speed of shortening increases, tension decreases </a:t>
            </a:r>
            <a:r>
              <a:rPr lang="en-IN" dirty="0" smtClean="0"/>
              <a:t>in a concentric contraction. As speed of active lengthening increases, tension increases in an eccentric contraction.</a:t>
            </a: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N" dirty="0" smtClean="0"/>
              <a:t>Individual muscles may be named in many different ways,</a:t>
            </a:r>
          </a:p>
          <a:p>
            <a:r>
              <a:rPr lang="en-IN" dirty="0" smtClean="0"/>
              <a:t>such as according to shape (rhomboids, deltoid),</a:t>
            </a:r>
          </a:p>
          <a:p>
            <a:r>
              <a:rPr lang="en-IN" dirty="0" smtClean="0"/>
              <a:t>number of heads (biceps, triceps, quadriceps),</a:t>
            </a:r>
          </a:p>
          <a:p>
            <a:r>
              <a:rPr lang="en-IN" dirty="0" smtClean="0"/>
              <a:t>location (biceps </a:t>
            </a:r>
            <a:r>
              <a:rPr lang="en-IN" dirty="0" err="1" smtClean="0"/>
              <a:t>femoris</a:t>
            </a:r>
            <a:r>
              <a:rPr lang="en-IN" dirty="0" smtClean="0"/>
              <a:t>, </a:t>
            </a:r>
            <a:r>
              <a:rPr lang="en-IN" dirty="0" err="1" smtClean="0"/>
              <a:t>tibialis</a:t>
            </a:r>
            <a:r>
              <a:rPr lang="en-IN" dirty="0" smtClean="0"/>
              <a:t> anterior), </a:t>
            </a:r>
          </a:p>
          <a:p>
            <a:r>
              <a:rPr lang="en-IN" dirty="0" smtClean="0"/>
              <a:t> combination of location and function (extensor </a:t>
            </a:r>
            <a:r>
              <a:rPr lang="en-IN" dirty="0" err="1" smtClean="0"/>
              <a:t>digitorum</a:t>
            </a:r>
            <a:r>
              <a:rPr lang="en-IN" dirty="0" smtClean="0"/>
              <a:t> </a:t>
            </a:r>
            <a:r>
              <a:rPr lang="en-IN" dirty="0" err="1" smtClean="0"/>
              <a:t>longus</a:t>
            </a:r>
            <a:r>
              <a:rPr lang="en-IN" dirty="0" smtClean="0"/>
              <a:t>, flexor </a:t>
            </a:r>
            <a:r>
              <a:rPr lang="en-IN" dirty="0" err="1" smtClean="0"/>
              <a:t>pollicis</a:t>
            </a:r>
            <a:r>
              <a:rPr lang="en-IN" dirty="0" smtClean="0"/>
              <a:t> </a:t>
            </a:r>
            <a:r>
              <a:rPr lang="en-IN" dirty="0" err="1" smtClean="0"/>
              <a:t>brevis</a:t>
            </a:r>
            <a:r>
              <a:rPr lang="en-IN" dirty="0" smtClean="0"/>
              <a:t>).</a:t>
            </a:r>
          </a:p>
          <a:p>
            <a:r>
              <a:rPr lang="en-IN" dirty="0" smtClean="0"/>
              <a:t>Groups of muscles are categorized on the basis of either the actions they perform or the particular role they serve during specific actions.</a:t>
            </a:r>
            <a:endParaRPr lang="en-IN" dirty="0"/>
          </a:p>
        </p:txBody>
      </p:sp>
      <p:sp>
        <p:nvSpPr>
          <p:cNvPr id="3" name="Title 2"/>
          <p:cNvSpPr>
            <a:spLocks noGrp="1"/>
          </p:cNvSpPr>
          <p:nvPr>
            <p:ph type="title"/>
          </p:nvPr>
        </p:nvSpPr>
        <p:spPr/>
        <p:txBody>
          <a:bodyPr/>
          <a:lstStyle/>
          <a:p>
            <a:r>
              <a:rPr lang="en-IN" dirty="0" smtClean="0"/>
              <a:t>Classification of Muscles</a:t>
            </a:r>
            <a:endParaRPr lang="en-IN"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When muscles are categorized on the basis of action, muscles that cause flexion at a joint are categorized as </a:t>
            </a:r>
            <a:r>
              <a:rPr lang="en-IN" b="1" dirty="0" smtClean="0"/>
              <a:t>flexors. </a:t>
            </a:r>
          </a:p>
          <a:p>
            <a:pPr algn="just"/>
            <a:r>
              <a:rPr lang="en-IN" b="1" dirty="0" smtClean="0"/>
              <a:t>Muscles that cause either extension </a:t>
            </a:r>
            <a:r>
              <a:rPr lang="en-IN" dirty="0" smtClean="0"/>
              <a:t>or rotation are referred to as </a:t>
            </a:r>
            <a:r>
              <a:rPr lang="en-IN" b="1" dirty="0" smtClean="0"/>
              <a:t>extensors or rotators, respectively.</a:t>
            </a: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When muscles are categorized according to role, individual muscles or groups of muscles are referred to as the </a:t>
            </a:r>
            <a:r>
              <a:rPr lang="en-IN" b="1" dirty="0" smtClean="0"/>
              <a:t>agonists, antagonists, or synergists for a particular </a:t>
            </a:r>
            <a:r>
              <a:rPr lang="en-IN" dirty="0" smtClean="0"/>
              <a:t>motion.</a:t>
            </a: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dirty="0" smtClean="0"/>
              <a:t>The term </a:t>
            </a:r>
            <a:r>
              <a:rPr lang="en-IN" b="1" dirty="0" smtClean="0"/>
              <a:t>prime mover (agonist) is used to designate a </a:t>
            </a:r>
            <a:r>
              <a:rPr lang="en-IN" dirty="0" smtClean="0"/>
              <a:t>muscle whose role is to produce a desired motion at a joint.</a:t>
            </a:r>
          </a:p>
          <a:p>
            <a:pPr algn="just"/>
            <a:r>
              <a:rPr lang="en-IN" dirty="0" smtClean="0"/>
              <a:t>If flexion is the desired action, the flexor muscles are the prime movers and the extensor muscles that are directly opposite to the desired motion are called the </a:t>
            </a:r>
            <a:r>
              <a:rPr lang="en-IN" b="1" dirty="0" smtClean="0"/>
              <a:t>antagonists.</a:t>
            </a:r>
          </a:p>
          <a:p>
            <a:pPr algn="just"/>
            <a:r>
              <a:rPr lang="en-IN" dirty="0" smtClean="0"/>
              <a:t>The desired motion is not opposed by the antagonists, but these muscles have the potential to oppose the action</a:t>
            </a:r>
            <a:endParaRPr lang="en-IN" dirty="0"/>
          </a:p>
        </p:txBody>
      </p:sp>
      <p:sp>
        <p:nvSpPr>
          <p:cNvPr id="3" name="Title 2"/>
          <p:cNvSpPr>
            <a:spLocks noGrp="1"/>
          </p:cNvSpPr>
          <p:nvPr>
            <p:ph type="title"/>
          </p:nvPr>
        </p:nvSpPr>
        <p:spPr/>
        <p:txBody>
          <a:bodyPr>
            <a:normAutofit fontScale="90000"/>
          </a:bodyPr>
          <a:lstStyle/>
          <a:p>
            <a:r>
              <a:rPr lang="en-IN" i="1" dirty="0" smtClean="0"/>
              <a:t>Based on the Role of the Muscle in Movement</a:t>
            </a:r>
            <a:br>
              <a:rPr lang="en-IN" i="1" dirty="0" smtClean="0"/>
            </a:br>
            <a:endParaRPr lang="en-IN"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Ordinarily, when an agonist (for example, the biceps </a:t>
            </a:r>
            <a:r>
              <a:rPr lang="en-IN" dirty="0" err="1" smtClean="0"/>
              <a:t>brachii</a:t>
            </a:r>
            <a:r>
              <a:rPr lang="en-IN" dirty="0" smtClean="0"/>
              <a:t>) is called on to perform a desired motion (elbow flexion), the antagonist muscle (the triceps </a:t>
            </a:r>
            <a:r>
              <a:rPr lang="en-IN" dirty="0" err="1" smtClean="0"/>
              <a:t>brachii</a:t>
            </a:r>
            <a:r>
              <a:rPr lang="en-IN" dirty="0" smtClean="0"/>
              <a:t>) is inhibited.</a:t>
            </a: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If, however, the agonist and the potential antagonist contract simultaneously, then </a:t>
            </a:r>
            <a:r>
              <a:rPr lang="en-IN" b="1" dirty="0" smtClean="0"/>
              <a:t>co-contraction occurs</a:t>
            </a:r>
            <a:r>
              <a:rPr lang="en-IN" dirty="0" smtClean="0"/>
              <a:t>.</a:t>
            </a:r>
          </a:p>
          <a:p>
            <a:pPr algn="just"/>
            <a:r>
              <a:rPr lang="en-IN" dirty="0" smtClean="0"/>
              <a:t> Co-contraction of muscles around a joint can help to provide stability for the joint and represents a form of synergy that may be necessary in certain situations.</a:t>
            </a:r>
          </a:p>
          <a:p>
            <a:pPr algn="just"/>
            <a:r>
              <a:rPr lang="en-IN" dirty="0" smtClean="0"/>
              <a:t>Muscles that help the agonist to perform a desired action are called </a:t>
            </a:r>
            <a:r>
              <a:rPr lang="en-IN" b="1" dirty="0" smtClean="0"/>
              <a:t>synergists.</a:t>
            </a: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muscles can change roles. A potential antagonist in one instance may be a synergist in another situation.</a:t>
            </a:r>
          </a:p>
          <a:p>
            <a:pPr algn="just"/>
            <a:r>
              <a:rPr lang="en-IN" dirty="0" smtClean="0"/>
              <a:t>The extensors and flexors on the </a:t>
            </a:r>
            <a:r>
              <a:rPr lang="en-IN" dirty="0" err="1" smtClean="0"/>
              <a:t>ulnar</a:t>
            </a:r>
            <a:r>
              <a:rPr lang="en-IN" dirty="0" smtClean="0"/>
              <a:t> side of the wrist are antagonists during the motion of radial deviation, but during </a:t>
            </a:r>
            <a:r>
              <a:rPr lang="en-IN" dirty="0" err="1" smtClean="0"/>
              <a:t>ulnar</a:t>
            </a:r>
            <a:r>
              <a:rPr lang="en-IN" dirty="0" smtClean="0"/>
              <a:t> deviation, these same muscles are synergists.</a:t>
            </a:r>
            <a:endParaRPr lang="en-IN" dirty="0"/>
          </a:p>
        </p:txBody>
      </p:sp>
      <p:sp>
        <p:nvSpPr>
          <p:cNvPr id="3" name="Title 2"/>
          <p:cNvSpPr>
            <a:spLocks noGrp="1"/>
          </p:cNvSpPr>
          <p:nvPr>
            <p:ph type="title"/>
          </p:nvPr>
        </p:nvSpPr>
        <p:spPr/>
        <p:txBody>
          <a:bodyPr/>
          <a:lstStyle/>
          <a:p>
            <a:r>
              <a:rPr lang="en-IN" i="1" dirty="0" smtClean="0"/>
              <a:t>Based on Muscle Architecture</a:t>
            </a: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4" name="Picture 2"/>
          <p:cNvPicPr>
            <a:picLocks noGrp="1" noChangeAspect="1" noChangeArrowheads="1"/>
          </p:cNvPicPr>
          <p:nvPr>
            <p:ph idx="1"/>
          </p:nvPr>
        </p:nvPicPr>
        <p:blipFill>
          <a:blip r:embed="rId2"/>
          <a:srcRect/>
          <a:stretch>
            <a:fillRect/>
          </a:stretch>
        </p:blipFill>
        <p:spPr bwMode="auto">
          <a:xfrm>
            <a:off x="905569" y="1675602"/>
            <a:ext cx="7452645" cy="36822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dirty="0" smtClean="0"/>
              <a:t>Despite this apparent change in role, muscles that have similar functions also have similar architectural characteristics.</a:t>
            </a:r>
          </a:p>
          <a:p>
            <a:pPr algn="just"/>
            <a:r>
              <a:rPr lang="en-IN" dirty="0" smtClean="0"/>
              <a:t>because muscle architecture plays such an important role in determining the potential force and velocity of muscle contraction, and several studies have confirmed that the functional groups of muscles have similar architecture.</a:t>
            </a: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The ankle plantar flexors typically have short fiber lengths and large PCSA, thus setting them apart from the ankle </a:t>
            </a:r>
            <a:r>
              <a:rPr lang="en-IN" dirty="0" err="1" smtClean="0"/>
              <a:t>dorsiflexors</a:t>
            </a:r>
            <a:r>
              <a:rPr lang="en-IN" dirty="0" smtClean="0"/>
              <a:t>, which have longer fiber lengths and smaller PCSA.</a:t>
            </a: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just"/>
            <a:r>
              <a:rPr lang="en-IN" dirty="0" smtClean="0"/>
              <a:t>The orientation of the muscle to the joint has also been used to classify muscles into groups. </a:t>
            </a:r>
          </a:p>
          <a:p>
            <a:pPr algn="just"/>
            <a:r>
              <a:rPr lang="en-IN" dirty="0" smtClean="0"/>
              <a:t>The length of the muscle MA is an important component of determining the joint torque and, in combination with the fiber length, the ROM through which the muscle can move the joint.</a:t>
            </a:r>
          </a:p>
          <a:p>
            <a:pPr algn="just"/>
            <a:r>
              <a:rPr lang="en-IN" dirty="0" smtClean="0"/>
              <a:t> The ratio of the fiber length to the MA provides a way of identifying which factor plays a greater role in the production of the joint torque and in determining the resulting ROM at the joint.</a:t>
            </a:r>
            <a:endParaRPr lang="en-IN" dirty="0"/>
          </a:p>
        </p:txBody>
      </p:sp>
      <p:sp>
        <p:nvSpPr>
          <p:cNvPr id="3" name="Title 2"/>
          <p:cNvSpPr>
            <a:spLocks noGrp="1"/>
          </p:cNvSpPr>
          <p:nvPr>
            <p:ph type="title"/>
          </p:nvPr>
        </p:nvSpPr>
        <p:spPr/>
        <p:txBody>
          <a:bodyPr>
            <a:normAutofit fontScale="90000"/>
          </a:bodyPr>
          <a:lstStyle/>
          <a:p>
            <a:r>
              <a:rPr lang="en-IN" i="1" dirty="0" smtClean="0"/>
              <a:t>Based on Length of the Moment Arm</a:t>
            </a:r>
            <a:br>
              <a:rPr lang="en-IN" i="1" dirty="0" smtClean="0"/>
            </a:br>
            <a:endParaRPr lang="en-IN"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the ratio of fiber length to the MA is much higher in the wrist extensor muscles compared to the wrist flexor muscles.</a:t>
            </a:r>
          </a:p>
          <a:p>
            <a:pPr algn="just"/>
            <a:r>
              <a:rPr lang="en-IN" dirty="0" smtClean="0"/>
              <a:t> This suggests that fiber length plays a greater role than does the MA in the wrist extensors and that the MA plays a greater role than fiber length in the wrist flexors.</a:t>
            </a: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dirty="0" smtClean="0"/>
              <a:t>In addition to the large number of factors affecting muscle function that were presented previously, a few other factors need to be considered:</a:t>
            </a:r>
          </a:p>
          <a:p>
            <a:r>
              <a:rPr lang="en-IN" dirty="0" smtClean="0"/>
              <a:t>• Types of joints and location of muscle attachments</a:t>
            </a:r>
          </a:p>
          <a:p>
            <a:r>
              <a:rPr lang="en-IN" dirty="0" smtClean="0"/>
              <a:t>• Number of joints crossed by the muscle</a:t>
            </a:r>
          </a:p>
          <a:p>
            <a:r>
              <a:rPr lang="en-IN" dirty="0" smtClean="0"/>
              <a:t>• Passive insufficiency</a:t>
            </a:r>
          </a:p>
          <a:p>
            <a:r>
              <a:rPr lang="en-IN" dirty="0" smtClean="0"/>
              <a:t>• Sensory receptors</a:t>
            </a:r>
            <a:endParaRPr lang="en-IN" dirty="0"/>
          </a:p>
        </p:txBody>
      </p:sp>
      <p:sp>
        <p:nvSpPr>
          <p:cNvPr id="3" name="Title 2"/>
          <p:cNvSpPr>
            <a:spLocks noGrp="1"/>
          </p:cNvSpPr>
          <p:nvPr>
            <p:ph type="title"/>
          </p:nvPr>
        </p:nvSpPr>
        <p:spPr/>
        <p:txBody>
          <a:bodyPr>
            <a:normAutofit fontScale="90000"/>
          </a:bodyPr>
          <a:lstStyle/>
          <a:p>
            <a:r>
              <a:rPr lang="en-IN" dirty="0" smtClean="0"/>
              <a:t>Factors Affecting Muscle Function</a:t>
            </a:r>
            <a:br>
              <a:rPr lang="en-IN" dirty="0" smtClean="0"/>
            </a:br>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Areas that include only </a:t>
            </a:r>
            <a:r>
              <a:rPr lang="en-US" dirty="0" err="1" smtClean="0"/>
              <a:t>actin</a:t>
            </a:r>
            <a:r>
              <a:rPr lang="en-US" dirty="0" smtClean="0"/>
              <a:t> filaments are called </a:t>
            </a:r>
            <a:r>
              <a:rPr lang="en-US" b="1" dirty="0" smtClean="0"/>
              <a:t>isotropic or I bands.</a:t>
            </a:r>
          </a:p>
          <a:p>
            <a:pPr>
              <a:buNone/>
            </a:pPr>
            <a:endParaRPr lang="en-US" dirty="0" smtClean="0"/>
          </a:p>
          <a:p>
            <a:r>
              <a:rPr lang="en-US" dirty="0" smtClean="0"/>
              <a:t>The terms anisotropic and isotropic refer to the behavior of these portions of the fibers when light shines on them. </a:t>
            </a:r>
          </a:p>
          <a:p>
            <a:endParaRPr lang="en-US" dirty="0" smtClean="0"/>
          </a:p>
          <a:p>
            <a:r>
              <a:rPr lang="en-US" dirty="0" smtClean="0"/>
              <a:t>The central portion of the thick filament (A band area) in which there is no overlap with the thin filaments is called the </a:t>
            </a:r>
            <a:r>
              <a:rPr lang="en-US" b="1" dirty="0" smtClean="0"/>
              <a:t>H zone.</a:t>
            </a:r>
          </a:p>
          <a:p>
            <a:endParaRPr lang="en-US" b="1" dirty="0" smtClean="0"/>
          </a:p>
          <a:p>
            <a:r>
              <a:rPr lang="en-US" dirty="0" smtClean="0"/>
              <a:t>The central portion of the H zone, which consists of the wide middle portion of the thick filament, is called the </a:t>
            </a:r>
            <a:r>
              <a:rPr lang="en-US" b="1" dirty="0" smtClean="0"/>
              <a:t>M band.</a:t>
            </a:r>
            <a:endParaRPr lang="en-US" dirty="0" smtClean="0"/>
          </a:p>
          <a:p>
            <a:endParaRPr lang="en-IN" dirty="0"/>
          </a:p>
        </p:txBody>
      </p:sp>
      <p:sp>
        <p:nvSpPr>
          <p:cNvPr id="3" name="Title 2"/>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65201</TotalTime>
  <Words>3504</Words>
  <Application>Microsoft Office PowerPoint</Application>
  <PresentationFormat>On-screen Show (4:3)</PresentationFormat>
  <Paragraphs>239</Paragraphs>
  <Slides>84</Slides>
  <Notes>1</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Concourse</vt:lpstr>
      <vt:lpstr>Muscle fiber </vt:lpstr>
      <vt:lpstr>Slide 2</vt:lpstr>
      <vt:lpstr>Slide 3</vt:lpstr>
      <vt:lpstr>Slide 4</vt:lpstr>
      <vt:lpstr>   </vt:lpstr>
      <vt:lpstr>Slide 6</vt:lpstr>
      <vt:lpstr>Contractile unit </vt:lpstr>
      <vt:lpstr>Slide 8</vt:lpstr>
      <vt:lpstr>Slide 9</vt:lpstr>
      <vt:lpstr>Cross-Bridge Interaction</vt:lpstr>
      <vt:lpstr>Slide 11</vt:lpstr>
      <vt:lpstr>Types of Muscle Contraction</vt:lpstr>
      <vt:lpstr>Slide 13</vt:lpstr>
      <vt:lpstr>Slide 14</vt:lpstr>
      <vt:lpstr>Motor unit </vt:lpstr>
      <vt:lpstr>Slide 16</vt:lpstr>
      <vt:lpstr>Recruitment of Motor Units</vt:lpstr>
      <vt:lpstr>Slide 18</vt:lpstr>
      <vt:lpstr>Slide 19</vt:lpstr>
      <vt:lpstr>Muscle Structure</vt:lpstr>
      <vt:lpstr>Slide 21</vt:lpstr>
      <vt:lpstr>Muscle Architecture: Size Arrangement, and Length</vt:lpstr>
      <vt:lpstr>Unipennate</vt:lpstr>
      <vt:lpstr>Bipennate arrangement</vt:lpstr>
      <vt:lpstr>Multipennate</vt:lpstr>
      <vt:lpstr>Muscular Connective Tissue </vt:lpstr>
      <vt:lpstr>Slide 27</vt:lpstr>
      <vt:lpstr>Slide 28</vt:lpstr>
      <vt:lpstr>Slide 29</vt:lpstr>
      <vt:lpstr>Slide 30</vt:lpstr>
      <vt:lpstr>Slide 31</vt:lpstr>
      <vt:lpstr>Slide 32</vt:lpstr>
      <vt:lpstr>Slide 33</vt:lpstr>
      <vt:lpstr>Parallel and Series Elastic Components of Muscle </vt:lpstr>
      <vt:lpstr>Slide 35</vt:lpstr>
      <vt:lpstr>Slide 36</vt:lpstr>
      <vt:lpstr>Slide 37</vt:lpstr>
      <vt:lpstr>Slide 38</vt:lpstr>
      <vt:lpstr>Slide 39</vt:lpstr>
      <vt:lpstr>Muscle function </vt:lpstr>
      <vt:lpstr>Passive tension </vt:lpstr>
      <vt:lpstr>Active tension </vt:lpstr>
      <vt:lpstr>Active tension </vt:lpstr>
      <vt:lpstr>Isometric Length-Tension Relationship </vt:lpstr>
      <vt:lpstr>    </vt:lpstr>
      <vt:lpstr>Slide 46</vt:lpstr>
      <vt:lpstr>Slide 47</vt:lpstr>
      <vt:lpstr>Slide 48</vt:lpstr>
      <vt:lpstr>Slide 49</vt:lpstr>
      <vt:lpstr>Slide 50</vt:lpstr>
      <vt:lpstr>Slide 51</vt:lpstr>
      <vt:lpstr>Force-Velocity Relationship</vt:lpstr>
      <vt:lpstr>Slide 53</vt:lpstr>
      <vt:lpstr>Slide 54</vt:lpstr>
      <vt:lpstr>Slide 55</vt:lpstr>
      <vt:lpstr>Factors Affecting Active Muscle Tension </vt:lpstr>
      <vt:lpstr>Slide 57</vt:lpstr>
      <vt:lpstr>Types of Muscle Action</vt:lpstr>
      <vt:lpstr>Slide 59</vt:lpstr>
      <vt:lpstr>Slide 60</vt:lpstr>
      <vt:lpstr>Slide 61</vt:lpstr>
      <vt:lpstr>Slide 62</vt:lpstr>
      <vt:lpstr>Slide 63</vt:lpstr>
      <vt:lpstr>Slide 64</vt:lpstr>
      <vt:lpstr>  </vt:lpstr>
      <vt:lpstr>Factors Affecting Active Muscle Tension </vt:lpstr>
      <vt:lpstr>Intrinsic and Extrinsic Factors Involving Active Muscle Tension</vt:lpstr>
      <vt:lpstr>Slide 68</vt:lpstr>
      <vt:lpstr>Slide 69</vt:lpstr>
      <vt:lpstr>Slide 70</vt:lpstr>
      <vt:lpstr>Slide 71</vt:lpstr>
      <vt:lpstr>Slide 72</vt:lpstr>
      <vt:lpstr>Classification of Muscles</vt:lpstr>
      <vt:lpstr>Slide 74</vt:lpstr>
      <vt:lpstr>Slide 75</vt:lpstr>
      <vt:lpstr>Based on the Role of the Muscle in Movement </vt:lpstr>
      <vt:lpstr>Slide 77</vt:lpstr>
      <vt:lpstr>Slide 78</vt:lpstr>
      <vt:lpstr>Based on Muscle Architecture</vt:lpstr>
      <vt:lpstr>Slide 80</vt:lpstr>
      <vt:lpstr>Slide 81</vt:lpstr>
      <vt:lpstr>Based on Length of the Moment Arm </vt:lpstr>
      <vt:lpstr>Slide 83</vt:lpstr>
      <vt:lpstr>Factors Affecting Muscle Function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HP</cp:lastModifiedBy>
  <cp:revision>177</cp:revision>
  <dcterms:created xsi:type="dcterms:W3CDTF">2019-08-31T03:56:49Z</dcterms:created>
  <dcterms:modified xsi:type="dcterms:W3CDTF">2024-06-19T04:18:19Z</dcterms:modified>
</cp:coreProperties>
</file>